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4.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diagrams/data3.xml" ContentType="application/vnd.openxmlformats-officedocument.drawingml.diagramData+xml"/>
  <Override PartName="/ppt/diagrams/data5.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256" r:id="rId2"/>
    <p:sldId id="257" r:id="rId3"/>
    <p:sldId id="271" r:id="rId4"/>
    <p:sldId id="272" r:id="rId5"/>
    <p:sldId id="258" r:id="rId6"/>
    <p:sldId id="259" r:id="rId7"/>
    <p:sldId id="264" r:id="rId8"/>
    <p:sldId id="260" r:id="rId9"/>
    <p:sldId id="265" r:id="rId10"/>
    <p:sldId id="261" r:id="rId11"/>
    <p:sldId id="266" r:id="rId12"/>
    <p:sldId id="262" r:id="rId13"/>
    <p:sldId id="263" r:id="rId14"/>
    <p:sldId id="267" r:id="rId15"/>
    <p:sldId id="268" r:id="rId16"/>
    <p:sldId id="269" r:id="rId17"/>
    <p:sldId id="270" r:id="rId18"/>
    <p:sldId id="318" r:id="rId19"/>
    <p:sldId id="319" r:id="rId20"/>
    <p:sldId id="273" r:id="rId21"/>
    <p:sldId id="320" r:id="rId22"/>
    <p:sldId id="321" r:id="rId23"/>
    <p:sldId id="322"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90" r:id="rId40"/>
    <p:sldId id="289" r:id="rId41"/>
    <p:sldId id="291" r:id="rId42"/>
    <p:sldId id="292" r:id="rId43"/>
    <p:sldId id="293" r:id="rId44"/>
    <p:sldId id="294" r:id="rId45"/>
    <p:sldId id="295" r:id="rId46"/>
    <p:sldId id="296" r:id="rId47"/>
    <p:sldId id="297" r:id="rId48"/>
    <p:sldId id="298" r:id="rId49"/>
    <p:sldId id="299" r:id="rId50"/>
    <p:sldId id="300" r:id="rId51"/>
    <p:sldId id="301" r:id="rId52"/>
    <p:sldId id="303" r:id="rId53"/>
    <p:sldId id="302" r:id="rId54"/>
    <p:sldId id="304" r:id="rId55"/>
    <p:sldId id="305" r:id="rId56"/>
    <p:sldId id="306" r:id="rId57"/>
    <p:sldId id="307" r:id="rId58"/>
    <p:sldId id="308" r:id="rId59"/>
    <p:sldId id="310" r:id="rId60"/>
    <p:sldId id="309" r:id="rId61"/>
    <p:sldId id="311" r:id="rId62"/>
    <p:sldId id="312" r:id="rId63"/>
    <p:sldId id="313" r:id="rId64"/>
    <p:sldId id="314" r:id="rId65"/>
    <p:sldId id="315" r:id="rId66"/>
    <p:sldId id="316" r:id="rId67"/>
    <p:sldId id="317"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p:scale>
          <a:sx n="75" d="100"/>
          <a:sy n="75" d="100"/>
        </p:scale>
        <p:origin x="540" y="-36"/>
      </p:cViewPr>
      <p:guideLst/>
    </p:cSldViewPr>
  </p:slideViewPr>
  <p:notesTextViewPr>
    <p:cViewPr>
      <p:scale>
        <a:sx n="1" d="1"/>
        <a:sy n="1" d="1"/>
      </p:scale>
      <p:origin x="0" y="0"/>
    </p:cViewPr>
  </p:notesTextViewPr>
  <p:notesViewPr>
    <p:cSldViewPr snapToGrid="0">
      <p:cViewPr varScale="1">
        <p:scale>
          <a:sx n="56" d="100"/>
          <a:sy n="56" d="100"/>
        </p:scale>
        <p:origin x="2598" y="12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image" Target="../media/image320.png"/><Relationship Id="rId1" Type="http://schemas.openxmlformats.org/officeDocument/2006/relationships/image" Target="../media/image310.png"/></Relationships>
</file>

<file path=ppt/diagrams/_rels/data5.xml.rels><?xml version="1.0" encoding="UTF-8" standalone="yes"?>
<Relationships xmlns="http://schemas.openxmlformats.org/package/2006/relationships"><Relationship Id="rId3" Type="http://schemas.openxmlformats.org/officeDocument/2006/relationships/image" Target="../media/image350.png"/><Relationship Id="rId2" Type="http://schemas.openxmlformats.org/officeDocument/2006/relationships/image" Target="../media/image34.png"/><Relationship Id="rId1" Type="http://schemas.openxmlformats.org/officeDocument/2006/relationships/image" Target="../media/image3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94ABF8-3A4D-4B78-AE3D-B19E34F4760D}" type="doc">
      <dgm:prSet loTypeId="urn:microsoft.com/office/officeart/2005/8/layout/orgChart1" loCatId="hierarchy" qsTypeId="urn:microsoft.com/office/officeart/2005/8/quickstyle/3d3" qsCatId="3D" csTypeId="urn:microsoft.com/office/officeart/2005/8/colors/accent1_2" csCatId="accent1" phldr="1"/>
      <dgm:spPr/>
      <dgm:t>
        <a:bodyPr/>
        <a:lstStyle/>
        <a:p>
          <a:endParaRPr lang="en-US"/>
        </a:p>
      </dgm:t>
    </dgm:pt>
    <dgm:pt modelId="{19E8D3E5-4662-4295-89B6-7C4132A9683F}">
      <dgm:prSet phldrT="[Text]"/>
      <dgm:spPr/>
      <dgm:t>
        <a:bodyPr/>
        <a:lstStyle/>
        <a:p>
          <a:pPr rtl="1"/>
          <a:r>
            <a:rPr lang="fa-IR" dirty="0"/>
            <a:t>سیستم </a:t>
          </a:r>
          <a:r>
            <a:rPr lang="en-US" dirty="0"/>
            <a:t>SI</a:t>
          </a:r>
        </a:p>
      </dgm:t>
    </dgm:pt>
    <dgm:pt modelId="{CF9252EF-CA09-47DA-A5A3-0A7ECE8F80F2}" type="parTrans" cxnId="{F0F32DF9-F265-4D0D-A8E6-FD29CB5263F7}">
      <dgm:prSet/>
      <dgm:spPr/>
      <dgm:t>
        <a:bodyPr/>
        <a:lstStyle/>
        <a:p>
          <a:endParaRPr lang="en-US"/>
        </a:p>
      </dgm:t>
    </dgm:pt>
    <dgm:pt modelId="{9F119FF5-D2A6-4B60-A813-4958A6CDC7E1}" type="sibTrans" cxnId="{F0F32DF9-F265-4D0D-A8E6-FD29CB5263F7}">
      <dgm:prSet/>
      <dgm:spPr/>
      <dgm:t>
        <a:bodyPr/>
        <a:lstStyle/>
        <a:p>
          <a:endParaRPr lang="en-US"/>
        </a:p>
      </dgm:t>
    </dgm:pt>
    <dgm:pt modelId="{1062B16E-C895-4EE4-BF65-B371CA49E464}">
      <dgm:prSet phldrT="[Text]"/>
      <dgm:spPr/>
      <dgm:t>
        <a:bodyPr/>
        <a:lstStyle/>
        <a:p>
          <a:r>
            <a:rPr lang="en-US" dirty="0"/>
            <a:t>C.G.S</a:t>
          </a:r>
        </a:p>
        <a:p>
          <a:r>
            <a:rPr lang="fa-IR" dirty="0"/>
            <a:t>سانتی متر، گرام وثانیه</a:t>
          </a:r>
          <a:endParaRPr lang="en-US" dirty="0"/>
        </a:p>
      </dgm:t>
    </dgm:pt>
    <dgm:pt modelId="{D21B16C4-67D9-4E1A-A435-84FF69177055}" type="parTrans" cxnId="{2F8FA818-C31A-4C87-9BCC-C482B1396537}">
      <dgm:prSet/>
      <dgm:spPr/>
      <dgm:t>
        <a:bodyPr/>
        <a:lstStyle/>
        <a:p>
          <a:endParaRPr lang="en-US"/>
        </a:p>
      </dgm:t>
    </dgm:pt>
    <dgm:pt modelId="{AC92996D-A675-4720-AC08-68FABCB5369F}" type="sibTrans" cxnId="{2F8FA818-C31A-4C87-9BCC-C482B1396537}">
      <dgm:prSet/>
      <dgm:spPr/>
      <dgm:t>
        <a:bodyPr/>
        <a:lstStyle/>
        <a:p>
          <a:endParaRPr lang="en-US"/>
        </a:p>
      </dgm:t>
    </dgm:pt>
    <dgm:pt modelId="{B775E9F3-5ED3-42AC-9703-C017561A07B8}">
      <dgm:prSet phldrT="[Text]"/>
      <dgm:spPr/>
      <dgm:t>
        <a:bodyPr/>
        <a:lstStyle/>
        <a:p>
          <a:r>
            <a:rPr lang="en-US" dirty="0"/>
            <a:t>M.K.S</a:t>
          </a:r>
        </a:p>
        <a:p>
          <a:r>
            <a:rPr lang="fa-IR" dirty="0"/>
            <a:t>متر، کیلوگرام وثانیه</a:t>
          </a:r>
          <a:endParaRPr lang="en-US" dirty="0"/>
        </a:p>
      </dgm:t>
    </dgm:pt>
    <dgm:pt modelId="{AE91F088-3F39-456C-B037-7A960E26498C}" type="parTrans" cxnId="{CC3AFEE9-ED62-4C2D-AA19-B4D62AF5016E}">
      <dgm:prSet/>
      <dgm:spPr/>
      <dgm:t>
        <a:bodyPr/>
        <a:lstStyle/>
        <a:p>
          <a:endParaRPr lang="en-US"/>
        </a:p>
      </dgm:t>
    </dgm:pt>
    <dgm:pt modelId="{E00FB98D-B159-466F-BC55-3D4D1DE2BFF2}" type="sibTrans" cxnId="{CC3AFEE9-ED62-4C2D-AA19-B4D62AF5016E}">
      <dgm:prSet/>
      <dgm:spPr/>
      <dgm:t>
        <a:bodyPr/>
        <a:lstStyle/>
        <a:p>
          <a:endParaRPr lang="en-US"/>
        </a:p>
      </dgm:t>
    </dgm:pt>
    <dgm:pt modelId="{8FA3E2FC-AD55-4075-9201-D4A85BEF0B41}">
      <dgm:prSet phldrT="[Text]"/>
      <dgm:spPr/>
      <dgm:t>
        <a:bodyPr/>
        <a:lstStyle/>
        <a:p>
          <a:r>
            <a:rPr lang="en-US" dirty="0"/>
            <a:t>M.T.S</a:t>
          </a:r>
        </a:p>
        <a:p>
          <a:r>
            <a:rPr lang="fa-IR" dirty="0"/>
            <a:t>متر، تن وثانیه</a:t>
          </a:r>
          <a:endParaRPr lang="en-US" dirty="0"/>
        </a:p>
      </dgm:t>
    </dgm:pt>
    <dgm:pt modelId="{5FB7B7BB-99DC-4D36-BFD1-BE59377A4BB0}" type="parTrans" cxnId="{8106422A-3B69-48F9-A233-96AA57D17473}">
      <dgm:prSet/>
      <dgm:spPr/>
      <dgm:t>
        <a:bodyPr/>
        <a:lstStyle/>
        <a:p>
          <a:endParaRPr lang="en-US"/>
        </a:p>
      </dgm:t>
    </dgm:pt>
    <dgm:pt modelId="{FE88DB4E-76CD-4CE3-B6F9-E15E896068F5}" type="sibTrans" cxnId="{8106422A-3B69-48F9-A233-96AA57D17473}">
      <dgm:prSet/>
      <dgm:spPr/>
      <dgm:t>
        <a:bodyPr/>
        <a:lstStyle/>
        <a:p>
          <a:endParaRPr lang="en-US"/>
        </a:p>
      </dgm:t>
    </dgm:pt>
    <dgm:pt modelId="{02BE3582-BB73-4550-A2F0-E200F42B4D0E}" type="pres">
      <dgm:prSet presAssocID="{7594ABF8-3A4D-4B78-AE3D-B19E34F4760D}" presName="hierChild1" presStyleCnt="0">
        <dgm:presLayoutVars>
          <dgm:orgChart val="1"/>
          <dgm:chPref val="1"/>
          <dgm:dir/>
          <dgm:animOne val="branch"/>
          <dgm:animLvl val="lvl"/>
          <dgm:resizeHandles/>
        </dgm:presLayoutVars>
      </dgm:prSet>
      <dgm:spPr/>
    </dgm:pt>
    <dgm:pt modelId="{4D4D6FB6-96A1-41A6-A7A9-2BECB05F11AE}" type="pres">
      <dgm:prSet presAssocID="{19E8D3E5-4662-4295-89B6-7C4132A9683F}" presName="hierRoot1" presStyleCnt="0">
        <dgm:presLayoutVars>
          <dgm:hierBranch val="init"/>
        </dgm:presLayoutVars>
      </dgm:prSet>
      <dgm:spPr/>
    </dgm:pt>
    <dgm:pt modelId="{1F443156-7387-490B-ABA4-6609C7DFB512}" type="pres">
      <dgm:prSet presAssocID="{19E8D3E5-4662-4295-89B6-7C4132A9683F}" presName="rootComposite1" presStyleCnt="0"/>
      <dgm:spPr/>
    </dgm:pt>
    <dgm:pt modelId="{A6EF76B2-84F9-4E17-B983-4E354E4368B8}" type="pres">
      <dgm:prSet presAssocID="{19E8D3E5-4662-4295-89B6-7C4132A9683F}" presName="rootText1" presStyleLbl="node0" presStyleIdx="0" presStyleCnt="1">
        <dgm:presLayoutVars>
          <dgm:chPref val="3"/>
        </dgm:presLayoutVars>
      </dgm:prSet>
      <dgm:spPr/>
    </dgm:pt>
    <dgm:pt modelId="{86F9B780-1C7A-4822-A213-3118524D693D}" type="pres">
      <dgm:prSet presAssocID="{19E8D3E5-4662-4295-89B6-7C4132A9683F}" presName="rootConnector1" presStyleLbl="node1" presStyleIdx="0" presStyleCnt="0"/>
      <dgm:spPr/>
    </dgm:pt>
    <dgm:pt modelId="{40D43373-4D01-4951-8F3E-91678FC2C65E}" type="pres">
      <dgm:prSet presAssocID="{19E8D3E5-4662-4295-89B6-7C4132A9683F}" presName="hierChild2" presStyleCnt="0"/>
      <dgm:spPr/>
    </dgm:pt>
    <dgm:pt modelId="{31761CE6-6ED6-4B55-BAFF-381C49E133A1}" type="pres">
      <dgm:prSet presAssocID="{D21B16C4-67D9-4E1A-A435-84FF69177055}" presName="Name37" presStyleLbl="parChTrans1D2" presStyleIdx="0" presStyleCnt="3"/>
      <dgm:spPr/>
    </dgm:pt>
    <dgm:pt modelId="{6D52B24D-66C5-4D01-AA93-91A815D7E03E}" type="pres">
      <dgm:prSet presAssocID="{1062B16E-C895-4EE4-BF65-B371CA49E464}" presName="hierRoot2" presStyleCnt="0">
        <dgm:presLayoutVars>
          <dgm:hierBranch val="init"/>
        </dgm:presLayoutVars>
      </dgm:prSet>
      <dgm:spPr/>
    </dgm:pt>
    <dgm:pt modelId="{8C23CEB6-7E19-4B71-B796-F0AEA7258AEB}" type="pres">
      <dgm:prSet presAssocID="{1062B16E-C895-4EE4-BF65-B371CA49E464}" presName="rootComposite" presStyleCnt="0"/>
      <dgm:spPr/>
    </dgm:pt>
    <dgm:pt modelId="{63541349-D297-416C-BF70-A7590013F546}" type="pres">
      <dgm:prSet presAssocID="{1062B16E-C895-4EE4-BF65-B371CA49E464}" presName="rootText" presStyleLbl="node2" presStyleIdx="0" presStyleCnt="3">
        <dgm:presLayoutVars>
          <dgm:chPref val="3"/>
        </dgm:presLayoutVars>
      </dgm:prSet>
      <dgm:spPr/>
    </dgm:pt>
    <dgm:pt modelId="{BBE6A7D4-84D9-40D5-B6A3-D04127ECE31B}" type="pres">
      <dgm:prSet presAssocID="{1062B16E-C895-4EE4-BF65-B371CA49E464}" presName="rootConnector" presStyleLbl="node2" presStyleIdx="0" presStyleCnt="3"/>
      <dgm:spPr/>
    </dgm:pt>
    <dgm:pt modelId="{7BC4EF50-62DC-4B6F-B8CA-75841FDD3076}" type="pres">
      <dgm:prSet presAssocID="{1062B16E-C895-4EE4-BF65-B371CA49E464}" presName="hierChild4" presStyleCnt="0"/>
      <dgm:spPr/>
    </dgm:pt>
    <dgm:pt modelId="{E86F237A-96D2-4EC6-9FFB-B1C2CB70183D}" type="pres">
      <dgm:prSet presAssocID="{1062B16E-C895-4EE4-BF65-B371CA49E464}" presName="hierChild5" presStyleCnt="0"/>
      <dgm:spPr/>
    </dgm:pt>
    <dgm:pt modelId="{26AD82A3-8A68-4979-B3AA-CD8BED3DE033}" type="pres">
      <dgm:prSet presAssocID="{AE91F088-3F39-456C-B037-7A960E26498C}" presName="Name37" presStyleLbl="parChTrans1D2" presStyleIdx="1" presStyleCnt="3"/>
      <dgm:spPr/>
    </dgm:pt>
    <dgm:pt modelId="{C6FC1419-9019-41CF-80ED-3948830F9018}" type="pres">
      <dgm:prSet presAssocID="{B775E9F3-5ED3-42AC-9703-C017561A07B8}" presName="hierRoot2" presStyleCnt="0">
        <dgm:presLayoutVars>
          <dgm:hierBranch val="init"/>
        </dgm:presLayoutVars>
      </dgm:prSet>
      <dgm:spPr/>
    </dgm:pt>
    <dgm:pt modelId="{A1EF1B4F-892B-4F78-80FE-2CFC1EBA90D9}" type="pres">
      <dgm:prSet presAssocID="{B775E9F3-5ED3-42AC-9703-C017561A07B8}" presName="rootComposite" presStyleCnt="0"/>
      <dgm:spPr/>
    </dgm:pt>
    <dgm:pt modelId="{094BF786-29D6-42CE-8CF8-EBB68BAE1E72}" type="pres">
      <dgm:prSet presAssocID="{B775E9F3-5ED3-42AC-9703-C017561A07B8}" presName="rootText" presStyleLbl="node2" presStyleIdx="1" presStyleCnt="3">
        <dgm:presLayoutVars>
          <dgm:chPref val="3"/>
        </dgm:presLayoutVars>
      </dgm:prSet>
      <dgm:spPr/>
    </dgm:pt>
    <dgm:pt modelId="{FF1256B4-510E-4BBE-97BE-BB10DEE5A06E}" type="pres">
      <dgm:prSet presAssocID="{B775E9F3-5ED3-42AC-9703-C017561A07B8}" presName="rootConnector" presStyleLbl="node2" presStyleIdx="1" presStyleCnt="3"/>
      <dgm:spPr/>
    </dgm:pt>
    <dgm:pt modelId="{068612E7-FEFC-4CCD-B711-6B25E159AA07}" type="pres">
      <dgm:prSet presAssocID="{B775E9F3-5ED3-42AC-9703-C017561A07B8}" presName="hierChild4" presStyleCnt="0"/>
      <dgm:spPr/>
    </dgm:pt>
    <dgm:pt modelId="{AA9BAB21-B51B-4A8A-89BD-6D5753D4E418}" type="pres">
      <dgm:prSet presAssocID="{B775E9F3-5ED3-42AC-9703-C017561A07B8}" presName="hierChild5" presStyleCnt="0"/>
      <dgm:spPr/>
    </dgm:pt>
    <dgm:pt modelId="{BE78F5E5-C95E-42DC-AF48-456920AA17B4}" type="pres">
      <dgm:prSet presAssocID="{5FB7B7BB-99DC-4D36-BFD1-BE59377A4BB0}" presName="Name37" presStyleLbl="parChTrans1D2" presStyleIdx="2" presStyleCnt="3"/>
      <dgm:spPr/>
    </dgm:pt>
    <dgm:pt modelId="{A9CF477F-AFCA-4F55-B3D0-398D15A8BF3F}" type="pres">
      <dgm:prSet presAssocID="{8FA3E2FC-AD55-4075-9201-D4A85BEF0B41}" presName="hierRoot2" presStyleCnt="0">
        <dgm:presLayoutVars>
          <dgm:hierBranch val="init"/>
        </dgm:presLayoutVars>
      </dgm:prSet>
      <dgm:spPr/>
    </dgm:pt>
    <dgm:pt modelId="{8CF9143C-7673-4397-8A60-39768ADD1669}" type="pres">
      <dgm:prSet presAssocID="{8FA3E2FC-AD55-4075-9201-D4A85BEF0B41}" presName="rootComposite" presStyleCnt="0"/>
      <dgm:spPr/>
    </dgm:pt>
    <dgm:pt modelId="{BA8228E2-C46B-4A65-BA13-3D33312179BF}" type="pres">
      <dgm:prSet presAssocID="{8FA3E2FC-AD55-4075-9201-D4A85BEF0B41}" presName="rootText" presStyleLbl="node2" presStyleIdx="2" presStyleCnt="3">
        <dgm:presLayoutVars>
          <dgm:chPref val="3"/>
        </dgm:presLayoutVars>
      </dgm:prSet>
      <dgm:spPr/>
    </dgm:pt>
    <dgm:pt modelId="{C6CD0CF9-074B-434F-B0D4-47D993A5CD15}" type="pres">
      <dgm:prSet presAssocID="{8FA3E2FC-AD55-4075-9201-D4A85BEF0B41}" presName="rootConnector" presStyleLbl="node2" presStyleIdx="2" presStyleCnt="3"/>
      <dgm:spPr/>
    </dgm:pt>
    <dgm:pt modelId="{B6B89172-641D-4535-991D-69DEE121CABF}" type="pres">
      <dgm:prSet presAssocID="{8FA3E2FC-AD55-4075-9201-D4A85BEF0B41}" presName="hierChild4" presStyleCnt="0"/>
      <dgm:spPr/>
    </dgm:pt>
    <dgm:pt modelId="{B56C604B-5CBE-4FCA-B039-C988C51F571A}" type="pres">
      <dgm:prSet presAssocID="{8FA3E2FC-AD55-4075-9201-D4A85BEF0B41}" presName="hierChild5" presStyleCnt="0"/>
      <dgm:spPr/>
    </dgm:pt>
    <dgm:pt modelId="{3A3D34D2-FEC0-40FF-A0D6-D3F3633885EA}" type="pres">
      <dgm:prSet presAssocID="{19E8D3E5-4662-4295-89B6-7C4132A9683F}" presName="hierChild3" presStyleCnt="0"/>
      <dgm:spPr/>
    </dgm:pt>
  </dgm:ptLst>
  <dgm:cxnLst>
    <dgm:cxn modelId="{2F8FA818-C31A-4C87-9BCC-C482B1396537}" srcId="{19E8D3E5-4662-4295-89B6-7C4132A9683F}" destId="{1062B16E-C895-4EE4-BF65-B371CA49E464}" srcOrd="0" destOrd="0" parTransId="{D21B16C4-67D9-4E1A-A435-84FF69177055}" sibTransId="{AC92996D-A675-4720-AC08-68FABCB5369F}"/>
    <dgm:cxn modelId="{8106422A-3B69-48F9-A233-96AA57D17473}" srcId="{19E8D3E5-4662-4295-89B6-7C4132A9683F}" destId="{8FA3E2FC-AD55-4075-9201-D4A85BEF0B41}" srcOrd="2" destOrd="0" parTransId="{5FB7B7BB-99DC-4D36-BFD1-BE59377A4BB0}" sibTransId="{FE88DB4E-76CD-4CE3-B6F9-E15E896068F5}"/>
    <dgm:cxn modelId="{E0779537-E174-4483-9514-757C831877B9}" type="presOf" srcId="{8FA3E2FC-AD55-4075-9201-D4A85BEF0B41}" destId="{C6CD0CF9-074B-434F-B0D4-47D993A5CD15}" srcOrd="1" destOrd="0" presId="urn:microsoft.com/office/officeart/2005/8/layout/orgChart1"/>
    <dgm:cxn modelId="{7F9A0546-1D05-4E1B-89EE-EDFB2690CA0C}" type="presOf" srcId="{B775E9F3-5ED3-42AC-9703-C017561A07B8}" destId="{094BF786-29D6-42CE-8CF8-EBB68BAE1E72}" srcOrd="0" destOrd="0" presId="urn:microsoft.com/office/officeart/2005/8/layout/orgChart1"/>
    <dgm:cxn modelId="{183ABD58-5B46-4E14-BB50-20350BE27761}" type="presOf" srcId="{19E8D3E5-4662-4295-89B6-7C4132A9683F}" destId="{86F9B780-1C7A-4822-A213-3118524D693D}" srcOrd="1" destOrd="0" presId="urn:microsoft.com/office/officeart/2005/8/layout/orgChart1"/>
    <dgm:cxn modelId="{53F87479-1A47-4F41-927E-8F5C0D17BCD6}" type="presOf" srcId="{AE91F088-3F39-456C-B037-7A960E26498C}" destId="{26AD82A3-8A68-4979-B3AA-CD8BED3DE033}" srcOrd="0" destOrd="0" presId="urn:microsoft.com/office/officeart/2005/8/layout/orgChart1"/>
    <dgm:cxn modelId="{C525CC84-D8EB-4BA0-A20D-8E0F27DF49BC}" type="presOf" srcId="{8FA3E2FC-AD55-4075-9201-D4A85BEF0B41}" destId="{BA8228E2-C46B-4A65-BA13-3D33312179BF}" srcOrd="0" destOrd="0" presId="urn:microsoft.com/office/officeart/2005/8/layout/orgChart1"/>
    <dgm:cxn modelId="{942CA7A7-784B-470C-9A63-052B3B755245}" type="presOf" srcId="{7594ABF8-3A4D-4B78-AE3D-B19E34F4760D}" destId="{02BE3582-BB73-4550-A2F0-E200F42B4D0E}" srcOrd="0" destOrd="0" presId="urn:microsoft.com/office/officeart/2005/8/layout/orgChart1"/>
    <dgm:cxn modelId="{0D7B38D0-9AAE-4CCB-9C42-F69E878FFD04}" type="presOf" srcId="{19E8D3E5-4662-4295-89B6-7C4132A9683F}" destId="{A6EF76B2-84F9-4E17-B983-4E354E4368B8}" srcOrd="0" destOrd="0" presId="urn:microsoft.com/office/officeart/2005/8/layout/orgChart1"/>
    <dgm:cxn modelId="{B83841E0-D1FD-4CD1-BC16-88CAB4ADE09B}" type="presOf" srcId="{D21B16C4-67D9-4E1A-A435-84FF69177055}" destId="{31761CE6-6ED6-4B55-BAFF-381C49E133A1}" srcOrd="0" destOrd="0" presId="urn:microsoft.com/office/officeart/2005/8/layout/orgChart1"/>
    <dgm:cxn modelId="{70CDAAE6-8430-4417-8091-A6F6107DD82D}" type="presOf" srcId="{B775E9F3-5ED3-42AC-9703-C017561A07B8}" destId="{FF1256B4-510E-4BBE-97BE-BB10DEE5A06E}" srcOrd="1" destOrd="0" presId="urn:microsoft.com/office/officeart/2005/8/layout/orgChart1"/>
    <dgm:cxn modelId="{CC3AFEE9-ED62-4C2D-AA19-B4D62AF5016E}" srcId="{19E8D3E5-4662-4295-89B6-7C4132A9683F}" destId="{B775E9F3-5ED3-42AC-9703-C017561A07B8}" srcOrd="1" destOrd="0" parTransId="{AE91F088-3F39-456C-B037-7A960E26498C}" sibTransId="{E00FB98D-B159-466F-BC55-3D4D1DE2BFF2}"/>
    <dgm:cxn modelId="{AC543BEC-EDE7-410B-9D75-F46E59299219}" type="presOf" srcId="{1062B16E-C895-4EE4-BF65-B371CA49E464}" destId="{BBE6A7D4-84D9-40D5-B6A3-D04127ECE31B}" srcOrd="1" destOrd="0" presId="urn:microsoft.com/office/officeart/2005/8/layout/orgChart1"/>
    <dgm:cxn modelId="{F8E138EF-AD40-4C91-831D-305BF41BCE49}" type="presOf" srcId="{5FB7B7BB-99DC-4D36-BFD1-BE59377A4BB0}" destId="{BE78F5E5-C95E-42DC-AF48-456920AA17B4}" srcOrd="0" destOrd="0" presId="urn:microsoft.com/office/officeart/2005/8/layout/orgChart1"/>
    <dgm:cxn modelId="{08441BF6-52E2-417E-BC40-3CF9D09D61BF}" type="presOf" srcId="{1062B16E-C895-4EE4-BF65-B371CA49E464}" destId="{63541349-D297-416C-BF70-A7590013F546}" srcOrd="0" destOrd="0" presId="urn:microsoft.com/office/officeart/2005/8/layout/orgChart1"/>
    <dgm:cxn modelId="{F0F32DF9-F265-4D0D-A8E6-FD29CB5263F7}" srcId="{7594ABF8-3A4D-4B78-AE3D-B19E34F4760D}" destId="{19E8D3E5-4662-4295-89B6-7C4132A9683F}" srcOrd="0" destOrd="0" parTransId="{CF9252EF-CA09-47DA-A5A3-0A7ECE8F80F2}" sibTransId="{9F119FF5-D2A6-4B60-A813-4958A6CDC7E1}"/>
    <dgm:cxn modelId="{E8C4172C-1E59-48B0-BE67-C040CE3CDB4C}" type="presParOf" srcId="{02BE3582-BB73-4550-A2F0-E200F42B4D0E}" destId="{4D4D6FB6-96A1-41A6-A7A9-2BECB05F11AE}" srcOrd="0" destOrd="0" presId="urn:microsoft.com/office/officeart/2005/8/layout/orgChart1"/>
    <dgm:cxn modelId="{00B978CE-9D62-4094-BDC8-87C2ADA098C9}" type="presParOf" srcId="{4D4D6FB6-96A1-41A6-A7A9-2BECB05F11AE}" destId="{1F443156-7387-490B-ABA4-6609C7DFB512}" srcOrd="0" destOrd="0" presId="urn:microsoft.com/office/officeart/2005/8/layout/orgChart1"/>
    <dgm:cxn modelId="{6C9294C9-A14E-46D4-99ED-9BECB3809200}" type="presParOf" srcId="{1F443156-7387-490B-ABA4-6609C7DFB512}" destId="{A6EF76B2-84F9-4E17-B983-4E354E4368B8}" srcOrd="0" destOrd="0" presId="urn:microsoft.com/office/officeart/2005/8/layout/orgChart1"/>
    <dgm:cxn modelId="{284DE769-C22B-4360-AAF5-C755DA7D4DA1}" type="presParOf" srcId="{1F443156-7387-490B-ABA4-6609C7DFB512}" destId="{86F9B780-1C7A-4822-A213-3118524D693D}" srcOrd="1" destOrd="0" presId="urn:microsoft.com/office/officeart/2005/8/layout/orgChart1"/>
    <dgm:cxn modelId="{AD06EBC2-1ED6-4A89-91FB-31388E9C388E}" type="presParOf" srcId="{4D4D6FB6-96A1-41A6-A7A9-2BECB05F11AE}" destId="{40D43373-4D01-4951-8F3E-91678FC2C65E}" srcOrd="1" destOrd="0" presId="urn:microsoft.com/office/officeart/2005/8/layout/orgChart1"/>
    <dgm:cxn modelId="{9E197816-2B51-4277-A564-A76E18BBB17C}" type="presParOf" srcId="{40D43373-4D01-4951-8F3E-91678FC2C65E}" destId="{31761CE6-6ED6-4B55-BAFF-381C49E133A1}" srcOrd="0" destOrd="0" presId="urn:microsoft.com/office/officeart/2005/8/layout/orgChart1"/>
    <dgm:cxn modelId="{9F29541F-A4C2-4E04-AB52-0DE925CA81E9}" type="presParOf" srcId="{40D43373-4D01-4951-8F3E-91678FC2C65E}" destId="{6D52B24D-66C5-4D01-AA93-91A815D7E03E}" srcOrd="1" destOrd="0" presId="urn:microsoft.com/office/officeart/2005/8/layout/orgChart1"/>
    <dgm:cxn modelId="{7FC9A8BD-D821-4029-99DB-835174A084AE}" type="presParOf" srcId="{6D52B24D-66C5-4D01-AA93-91A815D7E03E}" destId="{8C23CEB6-7E19-4B71-B796-F0AEA7258AEB}" srcOrd="0" destOrd="0" presId="urn:microsoft.com/office/officeart/2005/8/layout/orgChart1"/>
    <dgm:cxn modelId="{58C3EEF5-3D1E-4413-B297-AE6ABADD7D42}" type="presParOf" srcId="{8C23CEB6-7E19-4B71-B796-F0AEA7258AEB}" destId="{63541349-D297-416C-BF70-A7590013F546}" srcOrd="0" destOrd="0" presId="urn:microsoft.com/office/officeart/2005/8/layout/orgChart1"/>
    <dgm:cxn modelId="{7D07D479-EB2E-4102-8467-5213017C9ABD}" type="presParOf" srcId="{8C23CEB6-7E19-4B71-B796-F0AEA7258AEB}" destId="{BBE6A7D4-84D9-40D5-B6A3-D04127ECE31B}" srcOrd="1" destOrd="0" presId="urn:microsoft.com/office/officeart/2005/8/layout/orgChart1"/>
    <dgm:cxn modelId="{F3EB16EE-319B-4AA8-92D4-BE74DD5BB341}" type="presParOf" srcId="{6D52B24D-66C5-4D01-AA93-91A815D7E03E}" destId="{7BC4EF50-62DC-4B6F-B8CA-75841FDD3076}" srcOrd="1" destOrd="0" presId="urn:microsoft.com/office/officeart/2005/8/layout/orgChart1"/>
    <dgm:cxn modelId="{C117AAD4-411E-4AC8-8358-9455BDCE410E}" type="presParOf" srcId="{6D52B24D-66C5-4D01-AA93-91A815D7E03E}" destId="{E86F237A-96D2-4EC6-9FFB-B1C2CB70183D}" srcOrd="2" destOrd="0" presId="urn:microsoft.com/office/officeart/2005/8/layout/orgChart1"/>
    <dgm:cxn modelId="{658C5C95-D34B-4D8F-BE03-82509403044A}" type="presParOf" srcId="{40D43373-4D01-4951-8F3E-91678FC2C65E}" destId="{26AD82A3-8A68-4979-B3AA-CD8BED3DE033}" srcOrd="2" destOrd="0" presId="urn:microsoft.com/office/officeart/2005/8/layout/orgChart1"/>
    <dgm:cxn modelId="{31845297-789A-4EAC-B915-CD5FCE3C2210}" type="presParOf" srcId="{40D43373-4D01-4951-8F3E-91678FC2C65E}" destId="{C6FC1419-9019-41CF-80ED-3948830F9018}" srcOrd="3" destOrd="0" presId="urn:microsoft.com/office/officeart/2005/8/layout/orgChart1"/>
    <dgm:cxn modelId="{A3FABA96-5B3C-48EC-969F-A53E80766E86}" type="presParOf" srcId="{C6FC1419-9019-41CF-80ED-3948830F9018}" destId="{A1EF1B4F-892B-4F78-80FE-2CFC1EBA90D9}" srcOrd="0" destOrd="0" presId="urn:microsoft.com/office/officeart/2005/8/layout/orgChart1"/>
    <dgm:cxn modelId="{27806CFB-6E0F-42A6-8B4A-C2E2F0CEF669}" type="presParOf" srcId="{A1EF1B4F-892B-4F78-80FE-2CFC1EBA90D9}" destId="{094BF786-29D6-42CE-8CF8-EBB68BAE1E72}" srcOrd="0" destOrd="0" presId="urn:microsoft.com/office/officeart/2005/8/layout/orgChart1"/>
    <dgm:cxn modelId="{B145CE28-37D6-47C7-B700-4426D3685136}" type="presParOf" srcId="{A1EF1B4F-892B-4F78-80FE-2CFC1EBA90D9}" destId="{FF1256B4-510E-4BBE-97BE-BB10DEE5A06E}" srcOrd="1" destOrd="0" presId="urn:microsoft.com/office/officeart/2005/8/layout/orgChart1"/>
    <dgm:cxn modelId="{CC633089-90E9-44FA-A04B-484F79BCB9D5}" type="presParOf" srcId="{C6FC1419-9019-41CF-80ED-3948830F9018}" destId="{068612E7-FEFC-4CCD-B711-6B25E159AA07}" srcOrd="1" destOrd="0" presId="urn:microsoft.com/office/officeart/2005/8/layout/orgChart1"/>
    <dgm:cxn modelId="{0288B7B9-FF1C-4B5D-B131-B132F204CC21}" type="presParOf" srcId="{C6FC1419-9019-41CF-80ED-3948830F9018}" destId="{AA9BAB21-B51B-4A8A-89BD-6D5753D4E418}" srcOrd="2" destOrd="0" presId="urn:microsoft.com/office/officeart/2005/8/layout/orgChart1"/>
    <dgm:cxn modelId="{70D8DFCC-91EC-48E6-877B-518D4AAE703C}" type="presParOf" srcId="{40D43373-4D01-4951-8F3E-91678FC2C65E}" destId="{BE78F5E5-C95E-42DC-AF48-456920AA17B4}" srcOrd="4" destOrd="0" presId="urn:microsoft.com/office/officeart/2005/8/layout/orgChart1"/>
    <dgm:cxn modelId="{B1CB7C6E-A4CA-4419-8593-BEE11BBD18E1}" type="presParOf" srcId="{40D43373-4D01-4951-8F3E-91678FC2C65E}" destId="{A9CF477F-AFCA-4F55-B3D0-398D15A8BF3F}" srcOrd="5" destOrd="0" presId="urn:microsoft.com/office/officeart/2005/8/layout/orgChart1"/>
    <dgm:cxn modelId="{4CC0FF16-D87F-4CE2-A702-663CC0FB3E79}" type="presParOf" srcId="{A9CF477F-AFCA-4F55-B3D0-398D15A8BF3F}" destId="{8CF9143C-7673-4397-8A60-39768ADD1669}" srcOrd="0" destOrd="0" presId="urn:microsoft.com/office/officeart/2005/8/layout/orgChart1"/>
    <dgm:cxn modelId="{95933521-97B4-4ABC-88A5-05B9D1E92236}" type="presParOf" srcId="{8CF9143C-7673-4397-8A60-39768ADD1669}" destId="{BA8228E2-C46B-4A65-BA13-3D33312179BF}" srcOrd="0" destOrd="0" presId="urn:microsoft.com/office/officeart/2005/8/layout/orgChart1"/>
    <dgm:cxn modelId="{7ED21621-C988-4197-A643-31820FE387E6}" type="presParOf" srcId="{8CF9143C-7673-4397-8A60-39768ADD1669}" destId="{C6CD0CF9-074B-434F-B0D4-47D993A5CD15}" srcOrd="1" destOrd="0" presId="urn:microsoft.com/office/officeart/2005/8/layout/orgChart1"/>
    <dgm:cxn modelId="{419C3B63-8FD9-4D92-91C3-1EC09EB00C55}" type="presParOf" srcId="{A9CF477F-AFCA-4F55-B3D0-398D15A8BF3F}" destId="{B6B89172-641D-4535-991D-69DEE121CABF}" srcOrd="1" destOrd="0" presId="urn:microsoft.com/office/officeart/2005/8/layout/orgChart1"/>
    <dgm:cxn modelId="{EF0DB516-09FB-405C-83C5-52EAAFC667ED}" type="presParOf" srcId="{A9CF477F-AFCA-4F55-B3D0-398D15A8BF3F}" destId="{B56C604B-5CBE-4FCA-B039-C988C51F571A}" srcOrd="2" destOrd="0" presId="urn:microsoft.com/office/officeart/2005/8/layout/orgChart1"/>
    <dgm:cxn modelId="{FCC4FDC1-8118-40C4-8042-419A2B2ED471}" type="presParOf" srcId="{4D4D6FB6-96A1-41A6-A7A9-2BECB05F11AE}" destId="{3A3D34D2-FEC0-40FF-A0D6-D3F3633885E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B6E347-CF95-4729-AAE2-F85B6FE3513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214ADF2C-4E60-4F24-AEA6-6E0083B79C5B}">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(SI)</a:t>
          </a:r>
          <a:r>
            <a:rPr lang="fa-IR" dirty="0"/>
            <a:t>واحدات توان درسیستم </a:t>
          </a:r>
          <a:endParaRPr lang="en-US" dirty="0"/>
        </a:p>
      </dgm:t>
    </dgm:pt>
    <dgm:pt modelId="{BFB9AB80-8996-4585-9917-81BE4EA828E1}" type="parTrans" cxnId="{6B4E270F-9E66-46C3-ABA6-6D497D1CE6FF}">
      <dgm:prSet/>
      <dgm:spPr/>
      <dgm:t>
        <a:bodyPr/>
        <a:lstStyle/>
        <a:p>
          <a:endParaRPr lang="en-US"/>
        </a:p>
      </dgm:t>
    </dgm:pt>
    <dgm:pt modelId="{ED7ACF35-9763-4C44-A6A5-38C073EE7052}" type="sibTrans" cxnId="{6B4E270F-9E66-46C3-ABA6-6D497D1CE6FF}">
      <dgm:prSet/>
      <dgm:spPr/>
      <dgm:t>
        <a:bodyPr/>
        <a:lstStyle/>
        <a:p>
          <a:endParaRPr lang="en-US"/>
        </a:p>
      </dgm:t>
    </dgm:pt>
    <mc:AlternateContent xmlns:mc="http://schemas.openxmlformats.org/markup-compatibility/2006" xmlns:a14="http://schemas.microsoft.com/office/drawing/2010/main">
      <mc:Choice Requires="a14">
        <dgm:pt modelId="{1A05324D-DA67-4389-B596-B4C244314EE0}">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C.G.S</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𝑤</m:t>
                        </m:r>
                      </m:num>
                      <m:den>
                        <m:r>
                          <a:rPr lang="en-US" b="0" i="1" smtClean="0">
                            <a:latin typeface="Cambria Math" panose="02040503050406030204" pitchFamily="18" charset="0"/>
                          </a:rPr>
                          <m:t>𝑡</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𝑒𝑟𝑔</m:t>
                        </m:r>
                      </m:num>
                      <m:den>
                        <m:r>
                          <a:rPr lang="en-US" b="0" i="1" smtClean="0">
                            <a:latin typeface="Cambria Math" panose="02040503050406030204" pitchFamily="18" charset="0"/>
                          </a:rPr>
                          <m:t>𝑠</m:t>
                        </m:r>
                      </m:den>
                    </m:f>
                  </m:oMath>
                </m:oMathPara>
              </a14:m>
              <a:endParaRPr lang="en-US" dirty="0"/>
            </a:p>
          </dgm:t>
        </dgm:pt>
      </mc:Choice>
      <mc:Fallback xmlns="">
        <dgm:pt modelId="{1A05324D-DA67-4389-B596-B4C244314EE0}">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C.G.S</a:t>
              </a:r>
            </a:p>
            <a:p>
              <a:r>
                <a:rPr lang="en-US" b="0" i="0">
                  <a:latin typeface="Cambria Math" panose="02040503050406030204" pitchFamily="18" charset="0"/>
                </a:rPr>
                <a:t>𝑝=𝑤/𝑡=𝑒𝑟𝑔/𝑠</a:t>
              </a:r>
              <a:endParaRPr lang="en-US" dirty="0"/>
            </a:p>
          </dgm:t>
        </dgm:pt>
      </mc:Fallback>
    </mc:AlternateContent>
    <dgm:pt modelId="{F3C0DDB1-57F2-4C20-8209-44F4005CA810}" type="parTrans" cxnId="{47F16557-04F9-43EF-8DE3-0B8CF2CEFBAF}">
      <dgm:prSet/>
      <dgm:spPr/>
      <dgm:t>
        <a:bodyPr/>
        <a:lstStyle/>
        <a:p>
          <a:endParaRPr lang="en-US"/>
        </a:p>
      </dgm:t>
    </dgm:pt>
    <dgm:pt modelId="{C0D4EEE2-84A1-49E4-B050-091AB8D75395}" type="sibTrans" cxnId="{47F16557-04F9-43EF-8DE3-0B8CF2CEFBAF}">
      <dgm:prSet/>
      <dgm:spPr/>
      <dgm:t>
        <a:bodyPr/>
        <a:lstStyle/>
        <a:p>
          <a:endParaRPr lang="en-US"/>
        </a:p>
      </dgm:t>
    </dgm:pt>
    <mc:AlternateContent xmlns:mc="http://schemas.openxmlformats.org/markup-compatibility/2006" xmlns:a14="http://schemas.microsoft.com/office/drawing/2010/main">
      <mc:Choice Requires="a14">
        <dgm:pt modelId="{75A9FFCD-3F2B-4A19-BD20-CDB24F23BD0F}">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M.K.S</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𝑤</m:t>
                        </m:r>
                      </m:num>
                      <m:den>
                        <m:r>
                          <a:rPr lang="en-US" b="0" i="1" smtClean="0">
                            <a:latin typeface="Cambria Math" panose="02040503050406030204" pitchFamily="18" charset="0"/>
                          </a:rPr>
                          <m:t>𝑡</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𝑗</m:t>
                        </m:r>
                      </m:num>
                      <m:den>
                        <m:r>
                          <a:rPr lang="en-US" b="0" i="1" smtClean="0">
                            <a:latin typeface="Cambria Math" panose="02040503050406030204" pitchFamily="18" charset="0"/>
                          </a:rPr>
                          <m:t>𝑠</m:t>
                        </m:r>
                      </m:den>
                    </m:f>
                    <m:r>
                      <a:rPr lang="en-US" b="0" i="1" smtClean="0">
                        <a:latin typeface="Cambria Math" panose="02040503050406030204" pitchFamily="18" charset="0"/>
                      </a:rPr>
                      <m:t>=</m:t>
                    </m:r>
                    <m:r>
                      <a:rPr lang="en-US" b="0" i="1" smtClean="0">
                        <a:latin typeface="Cambria Math" panose="02040503050406030204" pitchFamily="18" charset="0"/>
                      </a:rPr>
                      <m:t>𝑤𝑎𝑡𝑡</m:t>
                    </m:r>
                  </m:oMath>
                </m:oMathPara>
              </a14:m>
              <a:endParaRPr lang="en-US" dirty="0"/>
            </a:p>
          </dgm:t>
        </dgm:pt>
      </mc:Choice>
      <mc:Fallback xmlns="">
        <dgm:pt modelId="{75A9FFCD-3F2B-4A19-BD20-CDB24F23BD0F}">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M.K.S</a:t>
              </a:r>
            </a:p>
            <a:p>
              <a:r>
                <a:rPr lang="en-US" b="0" i="0">
                  <a:latin typeface="Cambria Math" panose="02040503050406030204" pitchFamily="18" charset="0"/>
                </a:rPr>
                <a:t>𝑝=𝑤/𝑡=𝑗/𝑠=𝑤𝑎𝑡𝑡</a:t>
              </a:r>
              <a:endParaRPr lang="en-US" dirty="0"/>
            </a:p>
          </dgm:t>
        </dgm:pt>
      </mc:Fallback>
    </mc:AlternateContent>
    <dgm:pt modelId="{07CD25A2-1B87-4D9C-AF5A-FA74744F64CC}" type="parTrans" cxnId="{D882F7A8-5B9A-44AB-97FE-05C0BB04CF5C}">
      <dgm:prSet/>
      <dgm:spPr/>
      <dgm:t>
        <a:bodyPr/>
        <a:lstStyle/>
        <a:p>
          <a:endParaRPr lang="en-US"/>
        </a:p>
      </dgm:t>
    </dgm:pt>
    <dgm:pt modelId="{9FFBE97D-4ED2-4008-8ACE-6D6DAEF19AB7}" type="sibTrans" cxnId="{D882F7A8-5B9A-44AB-97FE-05C0BB04CF5C}">
      <dgm:prSet/>
      <dgm:spPr/>
      <dgm:t>
        <a:bodyPr/>
        <a:lstStyle/>
        <a:p>
          <a:endParaRPr lang="en-US"/>
        </a:p>
      </dgm:t>
    </dgm:pt>
    <mc:AlternateContent xmlns:mc="http://schemas.openxmlformats.org/markup-compatibility/2006" xmlns:a14="http://schemas.microsoft.com/office/drawing/2010/main">
      <mc:Choice Requires="a14">
        <dgm:pt modelId="{F297D207-7B54-4FAD-87DF-D54A6D340811}">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M.T.S</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𝑤</m:t>
                        </m:r>
                      </m:num>
                      <m:den>
                        <m:r>
                          <a:rPr lang="en-US" b="0" i="1" smtClean="0">
                            <a:latin typeface="Cambria Math" panose="02040503050406030204" pitchFamily="18" charset="0"/>
                          </a:rPr>
                          <m:t>𝑡</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𝑘𝑗</m:t>
                        </m:r>
                      </m:num>
                      <m:den>
                        <m:r>
                          <a:rPr lang="en-US" b="0" i="1" smtClean="0">
                            <a:latin typeface="Cambria Math" panose="02040503050406030204" pitchFamily="18" charset="0"/>
                          </a:rPr>
                          <m:t>𝑠</m:t>
                        </m:r>
                      </m:den>
                    </m:f>
                    <m:r>
                      <a:rPr lang="en-US" b="0" i="1" smtClean="0">
                        <a:latin typeface="Cambria Math" panose="02040503050406030204" pitchFamily="18" charset="0"/>
                      </a:rPr>
                      <m:t>=</m:t>
                    </m:r>
                    <m:r>
                      <a:rPr lang="en-US" b="0" i="1" smtClean="0">
                        <a:latin typeface="Cambria Math" panose="02040503050406030204" pitchFamily="18" charset="0"/>
                      </a:rPr>
                      <m:t>𝑘𝑤𝑎𝑡𝑡</m:t>
                    </m:r>
                  </m:oMath>
                </m:oMathPara>
              </a14:m>
              <a:endParaRPr lang="en-US" dirty="0"/>
            </a:p>
          </dgm:t>
        </dgm:pt>
      </mc:Choice>
      <mc:Fallback xmlns="">
        <dgm:pt modelId="{F297D207-7B54-4FAD-87DF-D54A6D340811}">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M.T.S</a:t>
              </a:r>
            </a:p>
            <a:p>
              <a:r>
                <a:rPr lang="en-US" b="0" i="0">
                  <a:latin typeface="Cambria Math" panose="02040503050406030204" pitchFamily="18" charset="0"/>
                </a:rPr>
                <a:t>𝑝=𝑤/𝑡=𝑘𝑗/𝑠=𝑘𝑤𝑎𝑡𝑡</a:t>
              </a:r>
              <a:endParaRPr lang="en-US" dirty="0"/>
            </a:p>
          </dgm:t>
        </dgm:pt>
      </mc:Fallback>
    </mc:AlternateContent>
    <dgm:pt modelId="{3330ECF2-A398-46C6-9F9B-CBA9805200BE}" type="parTrans" cxnId="{DAAE5017-1DB9-4BC4-86C0-505B9A7C7F23}">
      <dgm:prSet/>
      <dgm:spPr/>
      <dgm:t>
        <a:bodyPr/>
        <a:lstStyle/>
        <a:p>
          <a:endParaRPr lang="en-US"/>
        </a:p>
      </dgm:t>
    </dgm:pt>
    <dgm:pt modelId="{5BC30B38-307C-4565-A944-72EF0D9FC283}" type="sibTrans" cxnId="{DAAE5017-1DB9-4BC4-86C0-505B9A7C7F23}">
      <dgm:prSet/>
      <dgm:spPr/>
      <dgm:t>
        <a:bodyPr/>
        <a:lstStyle/>
        <a:p>
          <a:endParaRPr lang="en-US"/>
        </a:p>
      </dgm:t>
    </dgm:pt>
    <dgm:pt modelId="{4F2A4781-0F42-4668-A80A-1DAC6CB930B0}" type="pres">
      <dgm:prSet presAssocID="{52B6E347-CF95-4729-AAE2-F85B6FE35139}" presName="hierChild1" presStyleCnt="0">
        <dgm:presLayoutVars>
          <dgm:orgChart val="1"/>
          <dgm:chPref val="1"/>
          <dgm:dir/>
          <dgm:animOne val="branch"/>
          <dgm:animLvl val="lvl"/>
          <dgm:resizeHandles/>
        </dgm:presLayoutVars>
      </dgm:prSet>
      <dgm:spPr/>
    </dgm:pt>
    <dgm:pt modelId="{77861547-A52B-48AA-9F08-6DA96174ACF4}" type="pres">
      <dgm:prSet presAssocID="{214ADF2C-4E60-4F24-AEA6-6E0083B79C5B}" presName="hierRoot1" presStyleCnt="0">
        <dgm:presLayoutVars>
          <dgm:hierBranch val="init"/>
        </dgm:presLayoutVars>
      </dgm:prSet>
      <dgm:spPr/>
    </dgm:pt>
    <dgm:pt modelId="{CEE477B0-0BB5-42E9-9090-499BC1BECDB4}" type="pres">
      <dgm:prSet presAssocID="{214ADF2C-4E60-4F24-AEA6-6E0083B79C5B}" presName="rootComposite1" presStyleCnt="0"/>
      <dgm:spPr/>
    </dgm:pt>
    <dgm:pt modelId="{4E4FC19A-F961-48F9-BAE9-A6F485132A73}" type="pres">
      <dgm:prSet presAssocID="{214ADF2C-4E60-4F24-AEA6-6E0083B79C5B}" presName="rootText1" presStyleLbl="node0" presStyleIdx="0" presStyleCnt="1" custScaleX="342046" custLinFactNeighborX="754">
        <dgm:presLayoutVars>
          <dgm:chPref val="3"/>
        </dgm:presLayoutVars>
      </dgm:prSet>
      <dgm:spPr/>
    </dgm:pt>
    <dgm:pt modelId="{FDC4819A-8034-49B8-8A02-4575C00EA0E2}" type="pres">
      <dgm:prSet presAssocID="{214ADF2C-4E60-4F24-AEA6-6E0083B79C5B}" presName="rootConnector1" presStyleLbl="node1" presStyleIdx="0" presStyleCnt="0"/>
      <dgm:spPr/>
    </dgm:pt>
    <dgm:pt modelId="{65DE2F41-5891-4E25-A99D-0B7654FD856A}" type="pres">
      <dgm:prSet presAssocID="{214ADF2C-4E60-4F24-AEA6-6E0083B79C5B}" presName="hierChild2" presStyleCnt="0"/>
      <dgm:spPr/>
    </dgm:pt>
    <dgm:pt modelId="{280D614C-B1DE-4278-90D8-B7FC8C91E2A1}" type="pres">
      <dgm:prSet presAssocID="{F3C0DDB1-57F2-4C20-8209-44F4005CA810}" presName="Name37" presStyleLbl="parChTrans1D2" presStyleIdx="0" presStyleCnt="3"/>
      <dgm:spPr/>
    </dgm:pt>
    <dgm:pt modelId="{8E0F1C54-DE8E-488C-A327-C9E340801951}" type="pres">
      <dgm:prSet presAssocID="{1A05324D-DA67-4389-B596-B4C244314EE0}" presName="hierRoot2" presStyleCnt="0">
        <dgm:presLayoutVars>
          <dgm:hierBranch val="init"/>
        </dgm:presLayoutVars>
      </dgm:prSet>
      <dgm:spPr/>
    </dgm:pt>
    <dgm:pt modelId="{4691EBDB-8C12-4585-B0D0-D3B39F3C2A7A}" type="pres">
      <dgm:prSet presAssocID="{1A05324D-DA67-4389-B596-B4C244314EE0}" presName="rootComposite" presStyleCnt="0"/>
      <dgm:spPr/>
    </dgm:pt>
    <dgm:pt modelId="{BBC4288D-D1CF-4A8B-A678-C8EADA7B52E4}" type="pres">
      <dgm:prSet presAssocID="{1A05324D-DA67-4389-B596-B4C244314EE0}" presName="rootText" presStyleLbl="node2" presStyleIdx="0" presStyleCnt="3">
        <dgm:presLayoutVars>
          <dgm:chPref val="3"/>
        </dgm:presLayoutVars>
      </dgm:prSet>
      <dgm:spPr/>
    </dgm:pt>
    <dgm:pt modelId="{3F19B330-6047-4A41-83B3-A530E2A7DE73}" type="pres">
      <dgm:prSet presAssocID="{1A05324D-DA67-4389-B596-B4C244314EE0}" presName="rootConnector" presStyleLbl="node2" presStyleIdx="0" presStyleCnt="3"/>
      <dgm:spPr/>
    </dgm:pt>
    <dgm:pt modelId="{AEB1BD32-5923-4C6E-98D2-926BE5B53575}" type="pres">
      <dgm:prSet presAssocID="{1A05324D-DA67-4389-B596-B4C244314EE0}" presName="hierChild4" presStyleCnt="0"/>
      <dgm:spPr/>
    </dgm:pt>
    <dgm:pt modelId="{F2E8BA96-C9E8-432E-A18B-5093445590E0}" type="pres">
      <dgm:prSet presAssocID="{1A05324D-DA67-4389-B596-B4C244314EE0}" presName="hierChild5" presStyleCnt="0"/>
      <dgm:spPr/>
    </dgm:pt>
    <dgm:pt modelId="{362359AF-8163-4955-A10C-8F22FD3479DD}" type="pres">
      <dgm:prSet presAssocID="{07CD25A2-1B87-4D9C-AF5A-FA74744F64CC}" presName="Name37" presStyleLbl="parChTrans1D2" presStyleIdx="1" presStyleCnt="3"/>
      <dgm:spPr/>
    </dgm:pt>
    <dgm:pt modelId="{654FB6C2-10DB-450D-885F-2420A8952930}" type="pres">
      <dgm:prSet presAssocID="{75A9FFCD-3F2B-4A19-BD20-CDB24F23BD0F}" presName="hierRoot2" presStyleCnt="0">
        <dgm:presLayoutVars>
          <dgm:hierBranch val="init"/>
        </dgm:presLayoutVars>
      </dgm:prSet>
      <dgm:spPr/>
    </dgm:pt>
    <dgm:pt modelId="{B0846E0E-83C4-4999-A59C-4A03AF0D0381}" type="pres">
      <dgm:prSet presAssocID="{75A9FFCD-3F2B-4A19-BD20-CDB24F23BD0F}" presName="rootComposite" presStyleCnt="0"/>
      <dgm:spPr/>
    </dgm:pt>
    <dgm:pt modelId="{14C64927-47C6-4213-9B0B-FA299CA69627}" type="pres">
      <dgm:prSet presAssocID="{75A9FFCD-3F2B-4A19-BD20-CDB24F23BD0F}" presName="rootText" presStyleLbl="node2" presStyleIdx="1" presStyleCnt="3">
        <dgm:presLayoutVars>
          <dgm:chPref val="3"/>
        </dgm:presLayoutVars>
      </dgm:prSet>
      <dgm:spPr/>
    </dgm:pt>
    <dgm:pt modelId="{30BBCDA1-AC91-469B-BC8A-ADF37A9FAC73}" type="pres">
      <dgm:prSet presAssocID="{75A9FFCD-3F2B-4A19-BD20-CDB24F23BD0F}" presName="rootConnector" presStyleLbl="node2" presStyleIdx="1" presStyleCnt="3"/>
      <dgm:spPr/>
    </dgm:pt>
    <dgm:pt modelId="{82EA52DA-F2D8-4A09-AE5F-80196CEA5A26}" type="pres">
      <dgm:prSet presAssocID="{75A9FFCD-3F2B-4A19-BD20-CDB24F23BD0F}" presName="hierChild4" presStyleCnt="0"/>
      <dgm:spPr/>
    </dgm:pt>
    <dgm:pt modelId="{03794A76-1699-4558-AED2-FB6F8F2D76E4}" type="pres">
      <dgm:prSet presAssocID="{75A9FFCD-3F2B-4A19-BD20-CDB24F23BD0F}" presName="hierChild5" presStyleCnt="0"/>
      <dgm:spPr/>
    </dgm:pt>
    <dgm:pt modelId="{DA11545F-86A6-46B3-8DAB-EFB168C073B1}" type="pres">
      <dgm:prSet presAssocID="{3330ECF2-A398-46C6-9F9B-CBA9805200BE}" presName="Name37" presStyleLbl="parChTrans1D2" presStyleIdx="2" presStyleCnt="3"/>
      <dgm:spPr/>
    </dgm:pt>
    <dgm:pt modelId="{02193ED2-6BF0-44BE-A05D-A478246A575A}" type="pres">
      <dgm:prSet presAssocID="{F297D207-7B54-4FAD-87DF-D54A6D340811}" presName="hierRoot2" presStyleCnt="0">
        <dgm:presLayoutVars>
          <dgm:hierBranch val="init"/>
        </dgm:presLayoutVars>
      </dgm:prSet>
      <dgm:spPr/>
    </dgm:pt>
    <dgm:pt modelId="{52E4B470-54D6-4E4A-A039-AA66BDD7B4D2}" type="pres">
      <dgm:prSet presAssocID="{F297D207-7B54-4FAD-87DF-D54A6D340811}" presName="rootComposite" presStyleCnt="0"/>
      <dgm:spPr/>
    </dgm:pt>
    <dgm:pt modelId="{5F74CBBC-1477-4990-9A14-17861D3BD961}" type="pres">
      <dgm:prSet presAssocID="{F297D207-7B54-4FAD-87DF-D54A6D340811}" presName="rootText" presStyleLbl="node2" presStyleIdx="2" presStyleCnt="3">
        <dgm:presLayoutVars>
          <dgm:chPref val="3"/>
        </dgm:presLayoutVars>
      </dgm:prSet>
      <dgm:spPr/>
    </dgm:pt>
    <dgm:pt modelId="{344FE37F-0EB0-47B5-824B-CD27EA730E99}" type="pres">
      <dgm:prSet presAssocID="{F297D207-7B54-4FAD-87DF-D54A6D340811}" presName="rootConnector" presStyleLbl="node2" presStyleIdx="2" presStyleCnt="3"/>
      <dgm:spPr/>
    </dgm:pt>
    <dgm:pt modelId="{F24774EC-1C50-4169-8334-30DA0B12A9DB}" type="pres">
      <dgm:prSet presAssocID="{F297D207-7B54-4FAD-87DF-D54A6D340811}" presName="hierChild4" presStyleCnt="0"/>
      <dgm:spPr/>
    </dgm:pt>
    <dgm:pt modelId="{320C044C-925F-4A42-856D-D8DF7FC738C8}" type="pres">
      <dgm:prSet presAssocID="{F297D207-7B54-4FAD-87DF-D54A6D340811}" presName="hierChild5" presStyleCnt="0"/>
      <dgm:spPr/>
    </dgm:pt>
    <dgm:pt modelId="{6B6F2CD3-243C-4EBF-9EE6-A999D21CC327}" type="pres">
      <dgm:prSet presAssocID="{214ADF2C-4E60-4F24-AEA6-6E0083B79C5B}" presName="hierChild3" presStyleCnt="0"/>
      <dgm:spPr/>
    </dgm:pt>
  </dgm:ptLst>
  <dgm:cxnLst>
    <dgm:cxn modelId="{630D8A01-98F4-458D-B76D-1FC3B67AC35E}" type="presOf" srcId="{214ADF2C-4E60-4F24-AEA6-6E0083B79C5B}" destId="{4E4FC19A-F961-48F9-BAE9-A6F485132A73}" srcOrd="0" destOrd="0" presId="urn:microsoft.com/office/officeart/2005/8/layout/orgChart1"/>
    <dgm:cxn modelId="{6B4E270F-9E66-46C3-ABA6-6D497D1CE6FF}" srcId="{52B6E347-CF95-4729-AAE2-F85B6FE35139}" destId="{214ADF2C-4E60-4F24-AEA6-6E0083B79C5B}" srcOrd="0" destOrd="0" parTransId="{BFB9AB80-8996-4585-9917-81BE4EA828E1}" sibTransId="{ED7ACF35-9763-4C44-A6A5-38C073EE7052}"/>
    <dgm:cxn modelId="{A019B00F-C83F-49DE-A2E4-ACD47BC2EDB2}" type="presOf" srcId="{75A9FFCD-3F2B-4A19-BD20-CDB24F23BD0F}" destId="{14C64927-47C6-4213-9B0B-FA299CA69627}" srcOrd="0" destOrd="0" presId="urn:microsoft.com/office/officeart/2005/8/layout/orgChart1"/>
    <dgm:cxn modelId="{4F138A13-AE44-4F22-8206-8DEF01041CFF}" type="presOf" srcId="{F297D207-7B54-4FAD-87DF-D54A6D340811}" destId="{344FE37F-0EB0-47B5-824B-CD27EA730E99}" srcOrd="1" destOrd="0" presId="urn:microsoft.com/office/officeart/2005/8/layout/orgChart1"/>
    <dgm:cxn modelId="{DAAE5017-1DB9-4BC4-86C0-505B9A7C7F23}" srcId="{214ADF2C-4E60-4F24-AEA6-6E0083B79C5B}" destId="{F297D207-7B54-4FAD-87DF-D54A6D340811}" srcOrd="2" destOrd="0" parTransId="{3330ECF2-A398-46C6-9F9B-CBA9805200BE}" sibTransId="{5BC30B38-307C-4565-A944-72EF0D9FC283}"/>
    <dgm:cxn modelId="{5304B71E-D8F6-49E0-9B8A-87D58B8C0BC7}" type="presOf" srcId="{214ADF2C-4E60-4F24-AEA6-6E0083B79C5B}" destId="{FDC4819A-8034-49B8-8A02-4575C00EA0E2}" srcOrd="1" destOrd="0" presId="urn:microsoft.com/office/officeart/2005/8/layout/orgChart1"/>
    <dgm:cxn modelId="{1FCBAD65-2183-4F72-995D-093438CC36AB}" type="presOf" srcId="{07CD25A2-1B87-4D9C-AF5A-FA74744F64CC}" destId="{362359AF-8163-4955-A10C-8F22FD3479DD}" srcOrd="0" destOrd="0" presId="urn:microsoft.com/office/officeart/2005/8/layout/orgChart1"/>
    <dgm:cxn modelId="{7EE0A769-0989-41A6-8888-3E91CFA6A816}" type="presOf" srcId="{F3C0DDB1-57F2-4C20-8209-44F4005CA810}" destId="{280D614C-B1DE-4278-90D8-B7FC8C91E2A1}" srcOrd="0" destOrd="0" presId="urn:microsoft.com/office/officeart/2005/8/layout/orgChart1"/>
    <dgm:cxn modelId="{47F16557-04F9-43EF-8DE3-0B8CF2CEFBAF}" srcId="{214ADF2C-4E60-4F24-AEA6-6E0083B79C5B}" destId="{1A05324D-DA67-4389-B596-B4C244314EE0}" srcOrd="0" destOrd="0" parTransId="{F3C0DDB1-57F2-4C20-8209-44F4005CA810}" sibTransId="{C0D4EEE2-84A1-49E4-B050-091AB8D75395}"/>
    <dgm:cxn modelId="{16FC4558-EE78-44A7-96A8-E26A42C7DEBD}" type="presOf" srcId="{75A9FFCD-3F2B-4A19-BD20-CDB24F23BD0F}" destId="{30BBCDA1-AC91-469B-BC8A-ADF37A9FAC73}" srcOrd="1" destOrd="0" presId="urn:microsoft.com/office/officeart/2005/8/layout/orgChart1"/>
    <dgm:cxn modelId="{B9C26B99-A4BF-4632-827A-95CF1DF5EC7D}" type="presOf" srcId="{52B6E347-CF95-4729-AAE2-F85B6FE35139}" destId="{4F2A4781-0F42-4668-A80A-1DAC6CB930B0}" srcOrd="0" destOrd="0" presId="urn:microsoft.com/office/officeart/2005/8/layout/orgChart1"/>
    <dgm:cxn modelId="{AA9DC999-B965-4D87-8210-B358FD8688EE}" type="presOf" srcId="{F297D207-7B54-4FAD-87DF-D54A6D340811}" destId="{5F74CBBC-1477-4990-9A14-17861D3BD961}" srcOrd="0" destOrd="0" presId="urn:microsoft.com/office/officeart/2005/8/layout/orgChart1"/>
    <dgm:cxn modelId="{D69DAEA7-4BD3-4CFA-AE64-F884F76842EC}" type="presOf" srcId="{1A05324D-DA67-4389-B596-B4C244314EE0}" destId="{BBC4288D-D1CF-4A8B-A678-C8EADA7B52E4}" srcOrd="0" destOrd="0" presId="urn:microsoft.com/office/officeart/2005/8/layout/orgChart1"/>
    <dgm:cxn modelId="{D882F7A8-5B9A-44AB-97FE-05C0BB04CF5C}" srcId="{214ADF2C-4E60-4F24-AEA6-6E0083B79C5B}" destId="{75A9FFCD-3F2B-4A19-BD20-CDB24F23BD0F}" srcOrd="1" destOrd="0" parTransId="{07CD25A2-1B87-4D9C-AF5A-FA74744F64CC}" sibTransId="{9FFBE97D-4ED2-4008-8ACE-6D6DAEF19AB7}"/>
    <dgm:cxn modelId="{57AAF8D5-F5DE-4755-B7F9-F35C325DF839}" type="presOf" srcId="{1A05324D-DA67-4389-B596-B4C244314EE0}" destId="{3F19B330-6047-4A41-83B3-A530E2A7DE73}" srcOrd="1" destOrd="0" presId="urn:microsoft.com/office/officeart/2005/8/layout/orgChart1"/>
    <dgm:cxn modelId="{4DED5CDD-64B9-4167-BC0E-39685D2D40C6}" type="presOf" srcId="{3330ECF2-A398-46C6-9F9B-CBA9805200BE}" destId="{DA11545F-86A6-46B3-8DAB-EFB168C073B1}" srcOrd="0" destOrd="0" presId="urn:microsoft.com/office/officeart/2005/8/layout/orgChart1"/>
    <dgm:cxn modelId="{FBF6992B-DCC1-4A62-A3F5-B21817B56705}" type="presParOf" srcId="{4F2A4781-0F42-4668-A80A-1DAC6CB930B0}" destId="{77861547-A52B-48AA-9F08-6DA96174ACF4}" srcOrd="0" destOrd="0" presId="urn:microsoft.com/office/officeart/2005/8/layout/orgChart1"/>
    <dgm:cxn modelId="{99E13F81-3B32-4E13-B25A-6D589D5AD311}" type="presParOf" srcId="{77861547-A52B-48AA-9F08-6DA96174ACF4}" destId="{CEE477B0-0BB5-42E9-9090-499BC1BECDB4}" srcOrd="0" destOrd="0" presId="urn:microsoft.com/office/officeart/2005/8/layout/orgChart1"/>
    <dgm:cxn modelId="{034B5942-B827-42BA-992A-0ED4A67F3FA0}" type="presParOf" srcId="{CEE477B0-0BB5-42E9-9090-499BC1BECDB4}" destId="{4E4FC19A-F961-48F9-BAE9-A6F485132A73}" srcOrd="0" destOrd="0" presId="urn:microsoft.com/office/officeart/2005/8/layout/orgChart1"/>
    <dgm:cxn modelId="{40A3B1F8-E646-4F74-BB4B-11A35CE66192}" type="presParOf" srcId="{CEE477B0-0BB5-42E9-9090-499BC1BECDB4}" destId="{FDC4819A-8034-49B8-8A02-4575C00EA0E2}" srcOrd="1" destOrd="0" presId="urn:microsoft.com/office/officeart/2005/8/layout/orgChart1"/>
    <dgm:cxn modelId="{F704348B-3098-413C-AA47-F914E54FC811}" type="presParOf" srcId="{77861547-A52B-48AA-9F08-6DA96174ACF4}" destId="{65DE2F41-5891-4E25-A99D-0B7654FD856A}" srcOrd="1" destOrd="0" presId="urn:microsoft.com/office/officeart/2005/8/layout/orgChart1"/>
    <dgm:cxn modelId="{CC60873A-3434-4BC2-9F48-30503028E00F}" type="presParOf" srcId="{65DE2F41-5891-4E25-A99D-0B7654FD856A}" destId="{280D614C-B1DE-4278-90D8-B7FC8C91E2A1}" srcOrd="0" destOrd="0" presId="urn:microsoft.com/office/officeart/2005/8/layout/orgChart1"/>
    <dgm:cxn modelId="{3E6A82F8-4835-4E21-B913-E0316DE62D9D}" type="presParOf" srcId="{65DE2F41-5891-4E25-A99D-0B7654FD856A}" destId="{8E0F1C54-DE8E-488C-A327-C9E340801951}" srcOrd="1" destOrd="0" presId="urn:microsoft.com/office/officeart/2005/8/layout/orgChart1"/>
    <dgm:cxn modelId="{3A2C6493-6259-4B41-8706-7450EA3005E6}" type="presParOf" srcId="{8E0F1C54-DE8E-488C-A327-C9E340801951}" destId="{4691EBDB-8C12-4585-B0D0-D3B39F3C2A7A}" srcOrd="0" destOrd="0" presId="urn:microsoft.com/office/officeart/2005/8/layout/orgChart1"/>
    <dgm:cxn modelId="{358F17BE-EF56-4E03-96B5-360EA06013D0}" type="presParOf" srcId="{4691EBDB-8C12-4585-B0D0-D3B39F3C2A7A}" destId="{BBC4288D-D1CF-4A8B-A678-C8EADA7B52E4}" srcOrd="0" destOrd="0" presId="urn:microsoft.com/office/officeart/2005/8/layout/orgChart1"/>
    <dgm:cxn modelId="{916CC913-83D9-4F12-BB3F-71D2BF11C0D0}" type="presParOf" srcId="{4691EBDB-8C12-4585-B0D0-D3B39F3C2A7A}" destId="{3F19B330-6047-4A41-83B3-A530E2A7DE73}" srcOrd="1" destOrd="0" presId="urn:microsoft.com/office/officeart/2005/8/layout/orgChart1"/>
    <dgm:cxn modelId="{A93201A8-6B08-4BD1-9620-4ADE5178C8FF}" type="presParOf" srcId="{8E0F1C54-DE8E-488C-A327-C9E340801951}" destId="{AEB1BD32-5923-4C6E-98D2-926BE5B53575}" srcOrd="1" destOrd="0" presId="urn:microsoft.com/office/officeart/2005/8/layout/orgChart1"/>
    <dgm:cxn modelId="{390AA3F7-F913-49F7-B4EC-C1A572C079BC}" type="presParOf" srcId="{8E0F1C54-DE8E-488C-A327-C9E340801951}" destId="{F2E8BA96-C9E8-432E-A18B-5093445590E0}" srcOrd="2" destOrd="0" presId="urn:microsoft.com/office/officeart/2005/8/layout/orgChart1"/>
    <dgm:cxn modelId="{D40F9C28-3A33-472D-A2C6-3083EE2CF7CF}" type="presParOf" srcId="{65DE2F41-5891-4E25-A99D-0B7654FD856A}" destId="{362359AF-8163-4955-A10C-8F22FD3479DD}" srcOrd="2" destOrd="0" presId="urn:microsoft.com/office/officeart/2005/8/layout/orgChart1"/>
    <dgm:cxn modelId="{21D82C4E-49EC-4B0F-BF63-3180167A758A}" type="presParOf" srcId="{65DE2F41-5891-4E25-A99D-0B7654FD856A}" destId="{654FB6C2-10DB-450D-885F-2420A8952930}" srcOrd="3" destOrd="0" presId="urn:microsoft.com/office/officeart/2005/8/layout/orgChart1"/>
    <dgm:cxn modelId="{F1390B21-E4DD-44AA-97D1-637888A3F7F2}" type="presParOf" srcId="{654FB6C2-10DB-450D-885F-2420A8952930}" destId="{B0846E0E-83C4-4999-A59C-4A03AF0D0381}" srcOrd="0" destOrd="0" presId="urn:microsoft.com/office/officeart/2005/8/layout/orgChart1"/>
    <dgm:cxn modelId="{FACC99A5-271F-41B2-913F-29BFFFA43308}" type="presParOf" srcId="{B0846E0E-83C4-4999-A59C-4A03AF0D0381}" destId="{14C64927-47C6-4213-9B0B-FA299CA69627}" srcOrd="0" destOrd="0" presId="urn:microsoft.com/office/officeart/2005/8/layout/orgChart1"/>
    <dgm:cxn modelId="{02CD1430-E8C0-421B-972B-CB0AFA16188F}" type="presParOf" srcId="{B0846E0E-83C4-4999-A59C-4A03AF0D0381}" destId="{30BBCDA1-AC91-469B-BC8A-ADF37A9FAC73}" srcOrd="1" destOrd="0" presId="urn:microsoft.com/office/officeart/2005/8/layout/orgChart1"/>
    <dgm:cxn modelId="{9125607A-94D8-4B60-988A-0EDE2E415C79}" type="presParOf" srcId="{654FB6C2-10DB-450D-885F-2420A8952930}" destId="{82EA52DA-F2D8-4A09-AE5F-80196CEA5A26}" srcOrd="1" destOrd="0" presId="urn:microsoft.com/office/officeart/2005/8/layout/orgChart1"/>
    <dgm:cxn modelId="{65536E61-5032-4FB8-8375-0E0E7F2AED01}" type="presParOf" srcId="{654FB6C2-10DB-450D-885F-2420A8952930}" destId="{03794A76-1699-4558-AED2-FB6F8F2D76E4}" srcOrd="2" destOrd="0" presId="urn:microsoft.com/office/officeart/2005/8/layout/orgChart1"/>
    <dgm:cxn modelId="{A12554DB-1896-4F59-87F8-A4A99CF439F7}" type="presParOf" srcId="{65DE2F41-5891-4E25-A99D-0B7654FD856A}" destId="{DA11545F-86A6-46B3-8DAB-EFB168C073B1}" srcOrd="4" destOrd="0" presId="urn:microsoft.com/office/officeart/2005/8/layout/orgChart1"/>
    <dgm:cxn modelId="{FEB72983-22F4-4394-9735-ABDEA5FC3932}" type="presParOf" srcId="{65DE2F41-5891-4E25-A99D-0B7654FD856A}" destId="{02193ED2-6BF0-44BE-A05D-A478246A575A}" srcOrd="5" destOrd="0" presId="urn:microsoft.com/office/officeart/2005/8/layout/orgChart1"/>
    <dgm:cxn modelId="{42EEF3B8-D112-4BE9-B4E4-8DA57CAE0F2B}" type="presParOf" srcId="{02193ED2-6BF0-44BE-A05D-A478246A575A}" destId="{52E4B470-54D6-4E4A-A039-AA66BDD7B4D2}" srcOrd="0" destOrd="0" presId="urn:microsoft.com/office/officeart/2005/8/layout/orgChart1"/>
    <dgm:cxn modelId="{1BBD16D7-FD8A-4021-83A7-D4DE2AB96FAE}" type="presParOf" srcId="{52E4B470-54D6-4E4A-A039-AA66BDD7B4D2}" destId="{5F74CBBC-1477-4990-9A14-17861D3BD961}" srcOrd="0" destOrd="0" presId="urn:microsoft.com/office/officeart/2005/8/layout/orgChart1"/>
    <dgm:cxn modelId="{347196A6-54E6-4474-A788-3AA6F3E8468B}" type="presParOf" srcId="{52E4B470-54D6-4E4A-A039-AA66BDD7B4D2}" destId="{344FE37F-0EB0-47B5-824B-CD27EA730E99}" srcOrd="1" destOrd="0" presId="urn:microsoft.com/office/officeart/2005/8/layout/orgChart1"/>
    <dgm:cxn modelId="{7CEBD22D-1F3F-4FA9-A3CB-390AEFEAF632}" type="presParOf" srcId="{02193ED2-6BF0-44BE-A05D-A478246A575A}" destId="{F24774EC-1C50-4169-8334-30DA0B12A9DB}" srcOrd="1" destOrd="0" presId="urn:microsoft.com/office/officeart/2005/8/layout/orgChart1"/>
    <dgm:cxn modelId="{DE36B11C-660C-4D97-B632-45D8BA761346}" type="presParOf" srcId="{02193ED2-6BF0-44BE-A05D-A478246A575A}" destId="{320C044C-925F-4A42-856D-D8DF7FC738C8}" srcOrd="2" destOrd="0" presId="urn:microsoft.com/office/officeart/2005/8/layout/orgChart1"/>
    <dgm:cxn modelId="{2C6936A0-1821-4E11-AB43-6FB870457BC4}" type="presParOf" srcId="{77861547-A52B-48AA-9F08-6DA96174ACF4}" destId="{6B6F2CD3-243C-4EBF-9EE6-A999D21CC32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B6E347-CF95-4729-AAE2-F85B6FE3513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214ADF2C-4E60-4F24-AEA6-6E0083B79C5B}">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(SI)</a:t>
          </a:r>
          <a:r>
            <a:rPr lang="fa-IR" dirty="0"/>
            <a:t>واحدات توان درسیستم </a:t>
          </a:r>
          <a:endParaRPr lang="en-US" dirty="0"/>
        </a:p>
      </dgm:t>
    </dgm:pt>
    <dgm:pt modelId="{BFB9AB80-8996-4585-9917-81BE4EA828E1}" type="parTrans" cxnId="{6B4E270F-9E66-46C3-ABA6-6D497D1CE6FF}">
      <dgm:prSet/>
      <dgm:spPr/>
      <dgm:t>
        <a:bodyPr/>
        <a:lstStyle/>
        <a:p>
          <a:endParaRPr lang="en-US"/>
        </a:p>
      </dgm:t>
    </dgm:pt>
    <dgm:pt modelId="{ED7ACF35-9763-4C44-A6A5-38C073EE7052}" type="sibTrans" cxnId="{6B4E270F-9E66-46C3-ABA6-6D497D1CE6FF}">
      <dgm:prSet/>
      <dgm:spPr/>
      <dgm:t>
        <a:bodyPr/>
        <a:lstStyle/>
        <a:p>
          <a:endParaRPr lang="en-US"/>
        </a:p>
      </dgm:t>
    </dgm:pt>
    <dgm:pt modelId="{1A05324D-DA67-4389-B596-B4C244314EE0}">
      <dgm:prSet phldrT="[Text]"/>
      <dgm:spPr>
        <a:blipFill>
          <a:blip xmlns:r="http://schemas.openxmlformats.org/officeDocument/2006/relationships" r:embed="rId1"/>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a:noFill/>
            </a:rPr>
            <a:t> </a:t>
          </a:r>
        </a:p>
      </dgm:t>
    </dgm:pt>
    <dgm:pt modelId="{F3C0DDB1-57F2-4C20-8209-44F4005CA810}" type="parTrans" cxnId="{47F16557-04F9-43EF-8DE3-0B8CF2CEFBAF}">
      <dgm:prSet/>
      <dgm:spPr/>
      <dgm:t>
        <a:bodyPr/>
        <a:lstStyle/>
        <a:p>
          <a:endParaRPr lang="en-US"/>
        </a:p>
      </dgm:t>
    </dgm:pt>
    <dgm:pt modelId="{C0D4EEE2-84A1-49E4-B050-091AB8D75395}" type="sibTrans" cxnId="{47F16557-04F9-43EF-8DE3-0B8CF2CEFBAF}">
      <dgm:prSet/>
      <dgm:spPr/>
      <dgm:t>
        <a:bodyPr/>
        <a:lstStyle/>
        <a:p>
          <a:endParaRPr lang="en-US"/>
        </a:p>
      </dgm:t>
    </dgm:pt>
    <dgm:pt modelId="{75A9FFCD-3F2B-4A19-BD20-CDB24F23BD0F}">
      <dgm:prSet phldrT="[Text]"/>
      <dgm:spPr>
        <a:blipFill>
          <a:blip xmlns:r="http://schemas.openxmlformats.org/officeDocument/2006/relationships"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a:noFill/>
            </a:rPr>
            <a:t> </a:t>
          </a:r>
        </a:p>
      </dgm:t>
    </dgm:pt>
    <dgm:pt modelId="{07CD25A2-1B87-4D9C-AF5A-FA74744F64CC}" type="parTrans" cxnId="{D882F7A8-5B9A-44AB-97FE-05C0BB04CF5C}">
      <dgm:prSet/>
      <dgm:spPr/>
      <dgm:t>
        <a:bodyPr/>
        <a:lstStyle/>
        <a:p>
          <a:endParaRPr lang="en-US"/>
        </a:p>
      </dgm:t>
    </dgm:pt>
    <dgm:pt modelId="{9FFBE97D-4ED2-4008-8ACE-6D6DAEF19AB7}" type="sibTrans" cxnId="{D882F7A8-5B9A-44AB-97FE-05C0BB04CF5C}">
      <dgm:prSet/>
      <dgm:spPr/>
      <dgm:t>
        <a:bodyPr/>
        <a:lstStyle/>
        <a:p>
          <a:endParaRPr lang="en-US"/>
        </a:p>
      </dgm:t>
    </dgm:pt>
    <dgm:pt modelId="{F297D207-7B54-4FAD-87DF-D54A6D340811}">
      <dgm:prSet phldrT="[Text]"/>
      <dgm:spPr>
        <a:blipFill>
          <a:blip xmlns:r="http://schemas.openxmlformats.org/officeDocument/2006/relationships" r:embed="rId3"/>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a:noFill/>
            </a:rPr>
            <a:t> </a:t>
          </a:r>
        </a:p>
      </dgm:t>
    </dgm:pt>
    <dgm:pt modelId="{3330ECF2-A398-46C6-9F9B-CBA9805200BE}" type="parTrans" cxnId="{DAAE5017-1DB9-4BC4-86C0-505B9A7C7F23}">
      <dgm:prSet/>
      <dgm:spPr/>
      <dgm:t>
        <a:bodyPr/>
        <a:lstStyle/>
        <a:p>
          <a:endParaRPr lang="en-US"/>
        </a:p>
      </dgm:t>
    </dgm:pt>
    <dgm:pt modelId="{5BC30B38-307C-4565-A944-72EF0D9FC283}" type="sibTrans" cxnId="{DAAE5017-1DB9-4BC4-86C0-505B9A7C7F23}">
      <dgm:prSet/>
      <dgm:spPr/>
      <dgm:t>
        <a:bodyPr/>
        <a:lstStyle/>
        <a:p>
          <a:endParaRPr lang="en-US"/>
        </a:p>
      </dgm:t>
    </dgm:pt>
    <dgm:pt modelId="{4F2A4781-0F42-4668-A80A-1DAC6CB930B0}" type="pres">
      <dgm:prSet presAssocID="{52B6E347-CF95-4729-AAE2-F85B6FE35139}" presName="hierChild1" presStyleCnt="0">
        <dgm:presLayoutVars>
          <dgm:orgChart val="1"/>
          <dgm:chPref val="1"/>
          <dgm:dir/>
          <dgm:animOne val="branch"/>
          <dgm:animLvl val="lvl"/>
          <dgm:resizeHandles/>
        </dgm:presLayoutVars>
      </dgm:prSet>
      <dgm:spPr/>
    </dgm:pt>
    <dgm:pt modelId="{77861547-A52B-48AA-9F08-6DA96174ACF4}" type="pres">
      <dgm:prSet presAssocID="{214ADF2C-4E60-4F24-AEA6-6E0083B79C5B}" presName="hierRoot1" presStyleCnt="0">
        <dgm:presLayoutVars>
          <dgm:hierBranch val="init"/>
        </dgm:presLayoutVars>
      </dgm:prSet>
      <dgm:spPr/>
    </dgm:pt>
    <dgm:pt modelId="{CEE477B0-0BB5-42E9-9090-499BC1BECDB4}" type="pres">
      <dgm:prSet presAssocID="{214ADF2C-4E60-4F24-AEA6-6E0083B79C5B}" presName="rootComposite1" presStyleCnt="0"/>
      <dgm:spPr/>
    </dgm:pt>
    <dgm:pt modelId="{4E4FC19A-F961-48F9-BAE9-A6F485132A73}" type="pres">
      <dgm:prSet presAssocID="{214ADF2C-4E60-4F24-AEA6-6E0083B79C5B}" presName="rootText1" presStyleLbl="node0" presStyleIdx="0" presStyleCnt="1" custScaleX="342046" custLinFactNeighborX="754">
        <dgm:presLayoutVars>
          <dgm:chPref val="3"/>
        </dgm:presLayoutVars>
      </dgm:prSet>
      <dgm:spPr/>
    </dgm:pt>
    <dgm:pt modelId="{FDC4819A-8034-49B8-8A02-4575C00EA0E2}" type="pres">
      <dgm:prSet presAssocID="{214ADF2C-4E60-4F24-AEA6-6E0083B79C5B}" presName="rootConnector1" presStyleLbl="node1" presStyleIdx="0" presStyleCnt="0"/>
      <dgm:spPr/>
    </dgm:pt>
    <dgm:pt modelId="{65DE2F41-5891-4E25-A99D-0B7654FD856A}" type="pres">
      <dgm:prSet presAssocID="{214ADF2C-4E60-4F24-AEA6-6E0083B79C5B}" presName="hierChild2" presStyleCnt="0"/>
      <dgm:spPr/>
    </dgm:pt>
    <dgm:pt modelId="{280D614C-B1DE-4278-90D8-B7FC8C91E2A1}" type="pres">
      <dgm:prSet presAssocID="{F3C0DDB1-57F2-4C20-8209-44F4005CA810}" presName="Name37" presStyleLbl="parChTrans1D2" presStyleIdx="0" presStyleCnt="3"/>
      <dgm:spPr/>
    </dgm:pt>
    <dgm:pt modelId="{8E0F1C54-DE8E-488C-A327-C9E340801951}" type="pres">
      <dgm:prSet presAssocID="{1A05324D-DA67-4389-B596-B4C244314EE0}" presName="hierRoot2" presStyleCnt="0">
        <dgm:presLayoutVars>
          <dgm:hierBranch val="init"/>
        </dgm:presLayoutVars>
      </dgm:prSet>
      <dgm:spPr/>
    </dgm:pt>
    <dgm:pt modelId="{4691EBDB-8C12-4585-B0D0-D3B39F3C2A7A}" type="pres">
      <dgm:prSet presAssocID="{1A05324D-DA67-4389-B596-B4C244314EE0}" presName="rootComposite" presStyleCnt="0"/>
      <dgm:spPr/>
    </dgm:pt>
    <dgm:pt modelId="{BBC4288D-D1CF-4A8B-A678-C8EADA7B52E4}" type="pres">
      <dgm:prSet presAssocID="{1A05324D-DA67-4389-B596-B4C244314EE0}" presName="rootText" presStyleLbl="node2" presStyleIdx="0" presStyleCnt="3">
        <dgm:presLayoutVars>
          <dgm:chPref val="3"/>
        </dgm:presLayoutVars>
      </dgm:prSet>
      <dgm:spPr/>
    </dgm:pt>
    <dgm:pt modelId="{3F19B330-6047-4A41-83B3-A530E2A7DE73}" type="pres">
      <dgm:prSet presAssocID="{1A05324D-DA67-4389-B596-B4C244314EE0}" presName="rootConnector" presStyleLbl="node2" presStyleIdx="0" presStyleCnt="3"/>
      <dgm:spPr/>
    </dgm:pt>
    <dgm:pt modelId="{AEB1BD32-5923-4C6E-98D2-926BE5B53575}" type="pres">
      <dgm:prSet presAssocID="{1A05324D-DA67-4389-B596-B4C244314EE0}" presName="hierChild4" presStyleCnt="0"/>
      <dgm:spPr/>
    </dgm:pt>
    <dgm:pt modelId="{F2E8BA96-C9E8-432E-A18B-5093445590E0}" type="pres">
      <dgm:prSet presAssocID="{1A05324D-DA67-4389-B596-B4C244314EE0}" presName="hierChild5" presStyleCnt="0"/>
      <dgm:spPr/>
    </dgm:pt>
    <dgm:pt modelId="{362359AF-8163-4955-A10C-8F22FD3479DD}" type="pres">
      <dgm:prSet presAssocID="{07CD25A2-1B87-4D9C-AF5A-FA74744F64CC}" presName="Name37" presStyleLbl="parChTrans1D2" presStyleIdx="1" presStyleCnt="3"/>
      <dgm:spPr/>
    </dgm:pt>
    <dgm:pt modelId="{654FB6C2-10DB-450D-885F-2420A8952930}" type="pres">
      <dgm:prSet presAssocID="{75A9FFCD-3F2B-4A19-BD20-CDB24F23BD0F}" presName="hierRoot2" presStyleCnt="0">
        <dgm:presLayoutVars>
          <dgm:hierBranch val="init"/>
        </dgm:presLayoutVars>
      </dgm:prSet>
      <dgm:spPr/>
    </dgm:pt>
    <dgm:pt modelId="{B0846E0E-83C4-4999-A59C-4A03AF0D0381}" type="pres">
      <dgm:prSet presAssocID="{75A9FFCD-3F2B-4A19-BD20-CDB24F23BD0F}" presName="rootComposite" presStyleCnt="0"/>
      <dgm:spPr/>
    </dgm:pt>
    <dgm:pt modelId="{14C64927-47C6-4213-9B0B-FA299CA69627}" type="pres">
      <dgm:prSet presAssocID="{75A9FFCD-3F2B-4A19-BD20-CDB24F23BD0F}" presName="rootText" presStyleLbl="node2" presStyleIdx="1" presStyleCnt="3">
        <dgm:presLayoutVars>
          <dgm:chPref val="3"/>
        </dgm:presLayoutVars>
      </dgm:prSet>
      <dgm:spPr/>
    </dgm:pt>
    <dgm:pt modelId="{30BBCDA1-AC91-469B-BC8A-ADF37A9FAC73}" type="pres">
      <dgm:prSet presAssocID="{75A9FFCD-3F2B-4A19-BD20-CDB24F23BD0F}" presName="rootConnector" presStyleLbl="node2" presStyleIdx="1" presStyleCnt="3"/>
      <dgm:spPr/>
    </dgm:pt>
    <dgm:pt modelId="{82EA52DA-F2D8-4A09-AE5F-80196CEA5A26}" type="pres">
      <dgm:prSet presAssocID="{75A9FFCD-3F2B-4A19-BD20-CDB24F23BD0F}" presName="hierChild4" presStyleCnt="0"/>
      <dgm:spPr/>
    </dgm:pt>
    <dgm:pt modelId="{03794A76-1699-4558-AED2-FB6F8F2D76E4}" type="pres">
      <dgm:prSet presAssocID="{75A9FFCD-3F2B-4A19-BD20-CDB24F23BD0F}" presName="hierChild5" presStyleCnt="0"/>
      <dgm:spPr/>
    </dgm:pt>
    <dgm:pt modelId="{DA11545F-86A6-46B3-8DAB-EFB168C073B1}" type="pres">
      <dgm:prSet presAssocID="{3330ECF2-A398-46C6-9F9B-CBA9805200BE}" presName="Name37" presStyleLbl="parChTrans1D2" presStyleIdx="2" presStyleCnt="3"/>
      <dgm:spPr/>
    </dgm:pt>
    <dgm:pt modelId="{02193ED2-6BF0-44BE-A05D-A478246A575A}" type="pres">
      <dgm:prSet presAssocID="{F297D207-7B54-4FAD-87DF-D54A6D340811}" presName="hierRoot2" presStyleCnt="0">
        <dgm:presLayoutVars>
          <dgm:hierBranch val="init"/>
        </dgm:presLayoutVars>
      </dgm:prSet>
      <dgm:spPr/>
    </dgm:pt>
    <dgm:pt modelId="{52E4B470-54D6-4E4A-A039-AA66BDD7B4D2}" type="pres">
      <dgm:prSet presAssocID="{F297D207-7B54-4FAD-87DF-D54A6D340811}" presName="rootComposite" presStyleCnt="0"/>
      <dgm:spPr/>
    </dgm:pt>
    <dgm:pt modelId="{5F74CBBC-1477-4990-9A14-17861D3BD961}" type="pres">
      <dgm:prSet presAssocID="{F297D207-7B54-4FAD-87DF-D54A6D340811}" presName="rootText" presStyleLbl="node2" presStyleIdx="2" presStyleCnt="3">
        <dgm:presLayoutVars>
          <dgm:chPref val="3"/>
        </dgm:presLayoutVars>
      </dgm:prSet>
      <dgm:spPr/>
    </dgm:pt>
    <dgm:pt modelId="{344FE37F-0EB0-47B5-824B-CD27EA730E99}" type="pres">
      <dgm:prSet presAssocID="{F297D207-7B54-4FAD-87DF-D54A6D340811}" presName="rootConnector" presStyleLbl="node2" presStyleIdx="2" presStyleCnt="3"/>
      <dgm:spPr/>
    </dgm:pt>
    <dgm:pt modelId="{F24774EC-1C50-4169-8334-30DA0B12A9DB}" type="pres">
      <dgm:prSet presAssocID="{F297D207-7B54-4FAD-87DF-D54A6D340811}" presName="hierChild4" presStyleCnt="0"/>
      <dgm:spPr/>
    </dgm:pt>
    <dgm:pt modelId="{320C044C-925F-4A42-856D-D8DF7FC738C8}" type="pres">
      <dgm:prSet presAssocID="{F297D207-7B54-4FAD-87DF-D54A6D340811}" presName="hierChild5" presStyleCnt="0"/>
      <dgm:spPr/>
    </dgm:pt>
    <dgm:pt modelId="{6B6F2CD3-243C-4EBF-9EE6-A999D21CC327}" type="pres">
      <dgm:prSet presAssocID="{214ADF2C-4E60-4F24-AEA6-6E0083B79C5B}" presName="hierChild3" presStyleCnt="0"/>
      <dgm:spPr/>
    </dgm:pt>
  </dgm:ptLst>
  <dgm:cxnLst>
    <dgm:cxn modelId="{630D8A01-98F4-458D-B76D-1FC3B67AC35E}" type="presOf" srcId="{214ADF2C-4E60-4F24-AEA6-6E0083B79C5B}" destId="{4E4FC19A-F961-48F9-BAE9-A6F485132A73}" srcOrd="0" destOrd="0" presId="urn:microsoft.com/office/officeart/2005/8/layout/orgChart1"/>
    <dgm:cxn modelId="{6B4E270F-9E66-46C3-ABA6-6D497D1CE6FF}" srcId="{52B6E347-CF95-4729-AAE2-F85B6FE35139}" destId="{214ADF2C-4E60-4F24-AEA6-6E0083B79C5B}" srcOrd="0" destOrd="0" parTransId="{BFB9AB80-8996-4585-9917-81BE4EA828E1}" sibTransId="{ED7ACF35-9763-4C44-A6A5-38C073EE7052}"/>
    <dgm:cxn modelId="{A019B00F-C83F-49DE-A2E4-ACD47BC2EDB2}" type="presOf" srcId="{75A9FFCD-3F2B-4A19-BD20-CDB24F23BD0F}" destId="{14C64927-47C6-4213-9B0B-FA299CA69627}" srcOrd="0" destOrd="0" presId="urn:microsoft.com/office/officeart/2005/8/layout/orgChart1"/>
    <dgm:cxn modelId="{4F138A13-AE44-4F22-8206-8DEF01041CFF}" type="presOf" srcId="{F297D207-7B54-4FAD-87DF-D54A6D340811}" destId="{344FE37F-0EB0-47B5-824B-CD27EA730E99}" srcOrd="1" destOrd="0" presId="urn:microsoft.com/office/officeart/2005/8/layout/orgChart1"/>
    <dgm:cxn modelId="{DAAE5017-1DB9-4BC4-86C0-505B9A7C7F23}" srcId="{214ADF2C-4E60-4F24-AEA6-6E0083B79C5B}" destId="{F297D207-7B54-4FAD-87DF-D54A6D340811}" srcOrd="2" destOrd="0" parTransId="{3330ECF2-A398-46C6-9F9B-CBA9805200BE}" sibTransId="{5BC30B38-307C-4565-A944-72EF0D9FC283}"/>
    <dgm:cxn modelId="{5304B71E-D8F6-49E0-9B8A-87D58B8C0BC7}" type="presOf" srcId="{214ADF2C-4E60-4F24-AEA6-6E0083B79C5B}" destId="{FDC4819A-8034-49B8-8A02-4575C00EA0E2}" srcOrd="1" destOrd="0" presId="urn:microsoft.com/office/officeart/2005/8/layout/orgChart1"/>
    <dgm:cxn modelId="{1FCBAD65-2183-4F72-995D-093438CC36AB}" type="presOf" srcId="{07CD25A2-1B87-4D9C-AF5A-FA74744F64CC}" destId="{362359AF-8163-4955-A10C-8F22FD3479DD}" srcOrd="0" destOrd="0" presId="urn:microsoft.com/office/officeart/2005/8/layout/orgChart1"/>
    <dgm:cxn modelId="{7EE0A769-0989-41A6-8888-3E91CFA6A816}" type="presOf" srcId="{F3C0DDB1-57F2-4C20-8209-44F4005CA810}" destId="{280D614C-B1DE-4278-90D8-B7FC8C91E2A1}" srcOrd="0" destOrd="0" presId="urn:microsoft.com/office/officeart/2005/8/layout/orgChart1"/>
    <dgm:cxn modelId="{47F16557-04F9-43EF-8DE3-0B8CF2CEFBAF}" srcId="{214ADF2C-4E60-4F24-AEA6-6E0083B79C5B}" destId="{1A05324D-DA67-4389-B596-B4C244314EE0}" srcOrd="0" destOrd="0" parTransId="{F3C0DDB1-57F2-4C20-8209-44F4005CA810}" sibTransId="{C0D4EEE2-84A1-49E4-B050-091AB8D75395}"/>
    <dgm:cxn modelId="{16FC4558-EE78-44A7-96A8-E26A42C7DEBD}" type="presOf" srcId="{75A9FFCD-3F2B-4A19-BD20-CDB24F23BD0F}" destId="{30BBCDA1-AC91-469B-BC8A-ADF37A9FAC73}" srcOrd="1" destOrd="0" presId="urn:microsoft.com/office/officeart/2005/8/layout/orgChart1"/>
    <dgm:cxn modelId="{B9C26B99-A4BF-4632-827A-95CF1DF5EC7D}" type="presOf" srcId="{52B6E347-CF95-4729-AAE2-F85B6FE35139}" destId="{4F2A4781-0F42-4668-A80A-1DAC6CB930B0}" srcOrd="0" destOrd="0" presId="urn:microsoft.com/office/officeart/2005/8/layout/orgChart1"/>
    <dgm:cxn modelId="{AA9DC999-B965-4D87-8210-B358FD8688EE}" type="presOf" srcId="{F297D207-7B54-4FAD-87DF-D54A6D340811}" destId="{5F74CBBC-1477-4990-9A14-17861D3BD961}" srcOrd="0" destOrd="0" presId="urn:microsoft.com/office/officeart/2005/8/layout/orgChart1"/>
    <dgm:cxn modelId="{D69DAEA7-4BD3-4CFA-AE64-F884F76842EC}" type="presOf" srcId="{1A05324D-DA67-4389-B596-B4C244314EE0}" destId="{BBC4288D-D1CF-4A8B-A678-C8EADA7B52E4}" srcOrd="0" destOrd="0" presId="urn:microsoft.com/office/officeart/2005/8/layout/orgChart1"/>
    <dgm:cxn modelId="{D882F7A8-5B9A-44AB-97FE-05C0BB04CF5C}" srcId="{214ADF2C-4E60-4F24-AEA6-6E0083B79C5B}" destId="{75A9FFCD-3F2B-4A19-BD20-CDB24F23BD0F}" srcOrd="1" destOrd="0" parTransId="{07CD25A2-1B87-4D9C-AF5A-FA74744F64CC}" sibTransId="{9FFBE97D-4ED2-4008-8ACE-6D6DAEF19AB7}"/>
    <dgm:cxn modelId="{57AAF8D5-F5DE-4755-B7F9-F35C325DF839}" type="presOf" srcId="{1A05324D-DA67-4389-B596-B4C244314EE0}" destId="{3F19B330-6047-4A41-83B3-A530E2A7DE73}" srcOrd="1" destOrd="0" presId="urn:microsoft.com/office/officeart/2005/8/layout/orgChart1"/>
    <dgm:cxn modelId="{4DED5CDD-64B9-4167-BC0E-39685D2D40C6}" type="presOf" srcId="{3330ECF2-A398-46C6-9F9B-CBA9805200BE}" destId="{DA11545F-86A6-46B3-8DAB-EFB168C073B1}" srcOrd="0" destOrd="0" presId="urn:microsoft.com/office/officeart/2005/8/layout/orgChart1"/>
    <dgm:cxn modelId="{FBF6992B-DCC1-4A62-A3F5-B21817B56705}" type="presParOf" srcId="{4F2A4781-0F42-4668-A80A-1DAC6CB930B0}" destId="{77861547-A52B-48AA-9F08-6DA96174ACF4}" srcOrd="0" destOrd="0" presId="urn:microsoft.com/office/officeart/2005/8/layout/orgChart1"/>
    <dgm:cxn modelId="{99E13F81-3B32-4E13-B25A-6D589D5AD311}" type="presParOf" srcId="{77861547-A52B-48AA-9F08-6DA96174ACF4}" destId="{CEE477B0-0BB5-42E9-9090-499BC1BECDB4}" srcOrd="0" destOrd="0" presId="urn:microsoft.com/office/officeart/2005/8/layout/orgChart1"/>
    <dgm:cxn modelId="{034B5942-B827-42BA-992A-0ED4A67F3FA0}" type="presParOf" srcId="{CEE477B0-0BB5-42E9-9090-499BC1BECDB4}" destId="{4E4FC19A-F961-48F9-BAE9-A6F485132A73}" srcOrd="0" destOrd="0" presId="urn:microsoft.com/office/officeart/2005/8/layout/orgChart1"/>
    <dgm:cxn modelId="{40A3B1F8-E646-4F74-BB4B-11A35CE66192}" type="presParOf" srcId="{CEE477B0-0BB5-42E9-9090-499BC1BECDB4}" destId="{FDC4819A-8034-49B8-8A02-4575C00EA0E2}" srcOrd="1" destOrd="0" presId="urn:microsoft.com/office/officeart/2005/8/layout/orgChart1"/>
    <dgm:cxn modelId="{F704348B-3098-413C-AA47-F914E54FC811}" type="presParOf" srcId="{77861547-A52B-48AA-9F08-6DA96174ACF4}" destId="{65DE2F41-5891-4E25-A99D-0B7654FD856A}" srcOrd="1" destOrd="0" presId="urn:microsoft.com/office/officeart/2005/8/layout/orgChart1"/>
    <dgm:cxn modelId="{CC60873A-3434-4BC2-9F48-30503028E00F}" type="presParOf" srcId="{65DE2F41-5891-4E25-A99D-0B7654FD856A}" destId="{280D614C-B1DE-4278-90D8-B7FC8C91E2A1}" srcOrd="0" destOrd="0" presId="urn:microsoft.com/office/officeart/2005/8/layout/orgChart1"/>
    <dgm:cxn modelId="{3E6A82F8-4835-4E21-B913-E0316DE62D9D}" type="presParOf" srcId="{65DE2F41-5891-4E25-A99D-0B7654FD856A}" destId="{8E0F1C54-DE8E-488C-A327-C9E340801951}" srcOrd="1" destOrd="0" presId="urn:microsoft.com/office/officeart/2005/8/layout/orgChart1"/>
    <dgm:cxn modelId="{3A2C6493-6259-4B41-8706-7450EA3005E6}" type="presParOf" srcId="{8E0F1C54-DE8E-488C-A327-C9E340801951}" destId="{4691EBDB-8C12-4585-B0D0-D3B39F3C2A7A}" srcOrd="0" destOrd="0" presId="urn:microsoft.com/office/officeart/2005/8/layout/orgChart1"/>
    <dgm:cxn modelId="{358F17BE-EF56-4E03-96B5-360EA06013D0}" type="presParOf" srcId="{4691EBDB-8C12-4585-B0D0-D3B39F3C2A7A}" destId="{BBC4288D-D1CF-4A8B-A678-C8EADA7B52E4}" srcOrd="0" destOrd="0" presId="urn:microsoft.com/office/officeart/2005/8/layout/orgChart1"/>
    <dgm:cxn modelId="{916CC913-83D9-4F12-BB3F-71D2BF11C0D0}" type="presParOf" srcId="{4691EBDB-8C12-4585-B0D0-D3B39F3C2A7A}" destId="{3F19B330-6047-4A41-83B3-A530E2A7DE73}" srcOrd="1" destOrd="0" presId="urn:microsoft.com/office/officeart/2005/8/layout/orgChart1"/>
    <dgm:cxn modelId="{A93201A8-6B08-4BD1-9620-4ADE5178C8FF}" type="presParOf" srcId="{8E0F1C54-DE8E-488C-A327-C9E340801951}" destId="{AEB1BD32-5923-4C6E-98D2-926BE5B53575}" srcOrd="1" destOrd="0" presId="urn:microsoft.com/office/officeart/2005/8/layout/orgChart1"/>
    <dgm:cxn modelId="{390AA3F7-F913-49F7-B4EC-C1A572C079BC}" type="presParOf" srcId="{8E0F1C54-DE8E-488C-A327-C9E340801951}" destId="{F2E8BA96-C9E8-432E-A18B-5093445590E0}" srcOrd="2" destOrd="0" presId="urn:microsoft.com/office/officeart/2005/8/layout/orgChart1"/>
    <dgm:cxn modelId="{D40F9C28-3A33-472D-A2C6-3083EE2CF7CF}" type="presParOf" srcId="{65DE2F41-5891-4E25-A99D-0B7654FD856A}" destId="{362359AF-8163-4955-A10C-8F22FD3479DD}" srcOrd="2" destOrd="0" presId="urn:microsoft.com/office/officeart/2005/8/layout/orgChart1"/>
    <dgm:cxn modelId="{21D82C4E-49EC-4B0F-BF63-3180167A758A}" type="presParOf" srcId="{65DE2F41-5891-4E25-A99D-0B7654FD856A}" destId="{654FB6C2-10DB-450D-885F-2420A8952930}" srcOrd="3" destOrd="0" presId="urn:microsoft.com/office/officeart/2005/8/layout/orgChart1"/>
    <dgm:cxn modelId="{F1390B21-E4DD-44AA-97D1-637888A3F7F2}" type="presParOf" srcId="{654FB6C2-10DB-450D-885F-2420A8952930}" destId="{B0846E0E-83C4-4999-A59C-4A03AF0D0381}" srcOrd="0" destOrd="0" presId="urn:microsoft.com/office/officeart/2005/8/layout/orgChart1"/>
    <dgm:cxn modelId="{FACC99A5-271F-41B2-913F-29BFFFA43308}" type="presParOf" srcId="{B0846E0E-83C4-4999-A59C-4A03AF0D0381}" destId="{14C64927-47C6-4213-9B0B-FA299CA69627}" srcOrd="0" destOrd="0" presId="urn:microsoft.com/office/officeart/2005/8/layout/orgChart1"/>
    <dgm:cxn modelId="{02CD1430-E8C0-421B-972B-CB0AFA16188F}" type="presParOf" srcId="{B0846E0E-83C4-4999-A59C-4A03AF0D0381}" destId="{30BBCDA1-AC91-469B-BC8A-ADF37A9FAC73}" srcOrd="1" destOrd="0" presId="urn:microsoft.com/office/officeart/2005/8/layout/orgChart1"/>
    <dgm:cxn modelId="{9125607A-94D8-4B60-988A-0EDE2E415C79}" type="presParOf" srcId="{654FB6C2-10DB-450D-885F-2420A8952930}" destId="{82EA52DA-F2D8-4A09-AE5F-80196CEA5A26}" srcOrd="1" destOrd="0" presId="urn:microsoft.com/office/officeart/2005/8/layout/orgChart1"/>
    <dgm:cxn modelId="{65536E61-5032-4FB8-8375-0E0E7F2AED01}" type="presParOf" srcId="{654FB6C2-10DB-450D-885F-2420A8952930}" destId="{03794A76-1699-4558-AED2-FB6F8F2D76E4}" srcOrd="2" destOrd="0" presId="urn:microsoft.com/office/officeart/2005/8/layout/orgChart1"/>
    <dgm:cxn modelId="{A12554DB-1896-4F59-87F8-A4A99CF439F7}" type="presParOf" srcId="{65DE2F41-5891-4E25-A99D-0B7654FD856A}" destId="{DA11545F-86A6-46B3-8DAB-EFB168C073B1}" srcOrd="4" destOrd="0" presId="urn:microsoft.com/office/officeart/2005/8/layout/orgChart1"/>
    <dgm:cxn modelId="{FEB72983-22F4-4394-9735-ABDEA5FC3932}" type="presParOf" srcId="{65DE2F41-5891-4E25-A99D-0B7654FD856A}" destId="{02193ED2-6BF0-44BE-A05D-A478246A575A}" srcOrd="5" destOrd="0" presId="urn:microsoft.com/office/officeart/2005/8/layout/orgChart1"/>
    <dgm:cxn modelId="{42EEF3B8-D112-4BE9-B4E4-8DA57CAE0F2B}" type="presParOf" srcId="{02193ED2-6BF0-44BE-A05D-A478246A575A}" destId="{52E4B470-54D6-4E4A-A039-AA66BDD7B4D2}" srcOrd="0" destOrd="0" presId="urn:microsoft.com/office/officeart/2005/8/layout/orgChart1"/>
    <dgm:cxn modelId="{1BBD16D7-FD8A-4021-83A7-D4DE2AB96FAE}" type="presParOf" srcId="{52E4B470-54D6-4E4A-A039-AA66BDD7B4D2}" destId="{5F74CBBC-1477-4990-9A14-17861D3BD961}" srcOrd="0" destOrd="0" presId="urn:microsoft.com/office/officeart/2005/8/layout/orgChart1"/>
    <dgm:cxn modelId="{347196A6-54E6-4474-A788-3AA6F3E8468B}" type="presParOf" srcId="{52E4B470-54D6-4E4A-A039-AA66BDD7B4D2}" destId="{344FE37F-0EB0-47B5-824B-CD27EA730E99}" srcOrd="1" destOrd="0" presId="urn:microsoft.com/office/officeart/2005/8/layout/orgChart1"/>
    <dgm:cxn modelId="{7CEBD22D-1F3F-4FA9-A3CB-390AEFEAF632}" type="presParOf" srcId="{02193ED2-6BF0-44BE-A05D-A478246A575A}" destId="{F24774EC-1C50-4169-8334-30DA0B12A9DB}" srcOrd="1" destOrd="0" presId="urn:microsoft.com/office/officeart/2005/8/layout/orgChart1"/>
    <dgm:cxn modelId="{DE36B11C-660C-4D97-B632-45D8BA761346}" type="presParOf" srcId="{02193ED2-6BF0-44BE-A05D-A478246A575A}" destId="{320C044C-925F-4A42-856D-D8DF7FC738C8}" srcOrd="2" destOrd="0" presId="urn:microsoft.com/office/officeart/2005/8/layout/orgChart1"/>
    <dgm:cxn modelId="{2C6936A0-1821-4E11-AB43-6FB870457BC4}" type="presParOf" srcId="{77861547-A52B-48AA-9F08-6DA96174ACF4}" destId="{6B6F2CD3-243C-4EBF-9EE6-A999D21CC32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623AC0-5155-4D7F-B9C4-F43C90B34D0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E7BD662E-E68F-4E8C-B0C0-0B3360769239}">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(SI)</a:t>
          </a:r>
          <a:r>
            <a:rPr lang="fa-IR" dirty="0"/>
            <a:t> واحدات فشاردرسیستم</a:t>
          </a:r>
          <a:endParaRPr lang="en-US" dirty="0"/>
        </a:p>
      </dgm:t>
    </dgm:pt>
    <dgm:pt modelId="{2ABBF73F-45E5-4E4D-8FDA-561ED1C66A29}" type="parTrans" cxnId="{C6B0EFC9-0ED2-4BBA-BEB3-55367999146E}">
      <dgm:prSet/>
      <dgm:spPr/>
      <dgm:t>
        <a:bodyPr/>
        <a:lstStyle/>
        <a:p>
          <a:endParaRPr lang="en-US"/>
        </a:p>
      </dgm:t>
    </dgm:pt>
    <dgm:pt modelId="{7F9BA0A2-1366-425F-B9B4-42EBE70405C0}" type="sibTrans" cxnId="{C6B0EFC9-0ED2-4BBA-BEB3-55367999146E}">
      <dgm:prSet/>
      <dgm:spPr/>
      <dgm:t>
        <a:bodyPr/>
        <a:lstStyle/>
        <a:p>
          <a:endParaRPr lang="en-US"/>
        </a:p>
      </dgm:t>
    </dgm:pt>
    <mc:AlternateContent xmlns:mc="http://schemas.openxmlformats.org/markup-compatibility/2006" xmlns:a14="http://schemas.microsoft.com/office/drawing/2010/main">
      <mc:Choice Requires="a14">
        <dgm:pt modelId="{0D96991E-5B82-4BC0-B562-DE3461F6F7A8}">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C.G.S</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𝐹</m:t>
                        </m:r>
                      </m:num>
                      <m:den>
                        <m:r>
                          <a:rPr lang="en-US" b="0" i="1" smtClean="0">
                            <a:latin typeface="Cambria Math" panose="02040503050406030204" pitchFamily="18" charset="0"/>
                          </a:rPr>
                          <m:t>𝐴</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𝑑𝑦𝑛𝑒</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𝑐𝑚</m:t>
                            </m:r>
                          </m:e>
                          <m:sup>
                            <m:r>
                              <a:rPr lang="en-US" b="0" i="1" smtClean="0">
                                <a:latin typeface="Cambria Math" panose="02040503050406030204" pitchFamily="18" charset="0"/>
                              </a:rPr>
                              <m:t>2</m:t>
                            </m:r>
                          </m:sup>
                        </m:sSup>
                      </m:den>
                    </m:f>
                    <m:r>
                      <a:rPr lang="en-US" b="0" i="1" smtClean="0">
                        <a:latin typeface="Cambria Math" panose="02040503050406030204" pitchFamily="18" charset="0"/>
                      </a:rPr>
                      <m:t>=</m:t>
                    </m:r>
                    <m:r>
                      <a:rPr lang="en-US" b="0" i="1" smtClean="0">
                        <a:latin typeface="Cambria Math" panose="02040503050406030204" pitchFamily="18" charset="0"/>
                      </a:rPr>
                      <m:t>𝑏𝑎𝑟𝑦𝑒</m:t>
                    </m:r>
                    <m:r>
                      <a:rPr lang="en-US" b="0" i="1" smtClean="0">
                        <a:latin typeface="Cambria Math" panose="02040503050406030204" pitchFamily="18" charset="0"/>
                      </a:rPr>
                      <m:t>(</m:t>
                    </m:r>
                    <m:r>
                      <a:rPr lang="en-US" b="0" i="1" smtClean="0">
                        <a:latin typeface="Cambria Math" panose="02040503050406030204" pitchFamily="18" charset="0"/>
                      </a:rPr>
                      <m:t>𝐵𝑎</m:t>
                    </m:r>
                    <m:r>
                      <a:rPr lang="en-US" b="0" i="1" smtClean="0">
                        <a:latin typeface="Cambria Math" panose="02040503050406030204" pitchFamily="18" charset="0"/>
                      </a:rPr>
                      <m:t>)</m:t>
                    </m:r>
                  </m:oMath>
                </m:oMathPara>
              </a14:m>
              <a:endParaRPr lang="en-US" dirty="0"/>
            </a:p>
          </dgm:t>
        </dgm:pt>
      </mc:Choice>
      <mc:Fallback xmlns="">
        <dgm:pt modelId="{0D96991E-5B82-4BC0-B562-DE3461F6F7A8}">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C.G.S</a:t>
              </a:r>
            </a:p>
            <a:p>
              <a:r>
                <a:rPr lang="en-US" b="0" i="0">
                  <a:latin typeface="Cambria Math" panose="02040503050406030204" pitchFamily="18" charset="0"/>
                </a:rPr>
                <a:t>𝑝=𝐹/𝐴=𝑑𝑦𝑛𝑒/〖𝑐𝑚〗^2 =𝑏𝑎𝑟𝑦𝑒(𝐵𝑎)</a:t>
              </a:r>
              <a:endParaRPr lang="en-US" dirty="0"/>
            </a:p>
          </dgm:t>
        </dgm:pt>
      </mc:Fallback>
    </mc:AlternateContent>
    <dgm:pt modelId="{EA481B56-29F3-435A-B910-E63542B9C31B}" type="parTrans" cxnId="{6D6DAE7D-9E95-4F05-A4A4-877378E1066E}">
      <dgm:prSet/>
      <dgm:spPr/>
      <dgm:t>
        <a:bodyPr/>
        <a:lstStyle/>
        <a:p>
          <a:endParaRPr lang="en-US"/>
        </a:p>
      </dgm:t>
    </dgm:pt>
    <dgm:pt modelId="{1B3F4A8F-D951-4EAB-837E-DEF8A015FFF6}" type="sibTrans" cxnId="{6D6DAE7D-9E95-4F05-A4A4-877378E1066E}">
      <dgm:prSet/>
      <dgm:spPr/>
      <dgm:t>
        <a:bodyPr/>
        <a:lstStyle/>
        <a:p>
          <a:endParaRPr lang="en-US"/>
        </a:p>
      </dgm:t>
    </dgm:pt>
    <mc:AlternateContent xmlns:mc="http://schemas.openxmlformats.org/markup-compatibility/2006" xmlns:a14="http://schemas.microsoft.com/office/drawing/2010/main">
      <mc:Choice Requires="a14">
        <dgm:pt modelId="{F7ED51B5-6308-4B42-AFB4-D4988F955157}">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M.K.S</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𝐹</m:t>
                        </m:r>
                      </m:num>
                      <m:den>
                        <m:r>
                          <a:rPr lang="en-US" b="0" i="1" smtClean="0">
                            <a:latin typeface="Cambria Math" panose="02040503050406030204" pitchFamily="18" charset="0"/>
                          </a:rPr>
                          <m:t>𝐴</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𝑁</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den>
                    </m:f>
                    <m:r>
                      <a:rPr lang="en-US" b="0" i="1" smtClean="0">
                        <a:latin typeface="Cambria Math" panose="02040503050406030204" pitchFamily="18" charset="0"/>
                      </a:rPr>
                      <m:t>=</m:t>
                    </m:r>
                    <m:r>
                      <a:rPr lang="en-US" b="0" i="1" smtClean="0">
                        <a:latin typeface="Cambria Math" panose="02040503050406030204" pitchFamily="18" charset="0"/>
                      </a:rPr>
                      <m:t>𝑃𝑎</m:t>
                    </m:r>
                  </m:oMath>
                </m:oMathPara>
              </a14:m>
              <a:endParaRPr lang="en-US" dirty="0"/>
            </a:p>
          </dgm:t>
        </dgm:pt>
      </mc:Choice>
      <mc:Fallback xmlns="">
        <dgm:pt modelId="{F7ED51B5-6308-4B42-AFB4-D4988F955157}">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M.K.S</a:t>
              </a:r>
            </a:p>
            <a:p>
              <a:r>
                <a:rPr lang="en-US" b="0" i="0">
                  <a:latin typeface="Cambria Math" panose="02040503050406030204" pitchFamily="18" charset="0"/>
                </a:rPr>
                <a:t>𝑝=𝐹/𝐴=𝑁/𝑚^2 =𝑃𝑎</a:t>
              </a:r>
              <a:endParaRPr lang="en-US" dirty="0"/>
            </a:p>
          </dgm:t>
        </dgm:pt>
      </mc:Fallback>
    </mc:AlternateContent>
    <dgm:pt modelId="{8184EB18-22A5-463D-B7A5-71FB9B4C06D1}" type="parTrans" cxnId="{1B1FEEA8-A68E-4567-B8E8-92C56655A5E2}">
      <dgm:prSet/>
      <dgm:spPr/>
      <dgm:t>
        <a:bodyPr/>
        <a:lstStyle/>
        <a:p>
          <a:endParaRPr lang="en-US"/>
        </a:p>
      </dgm:t>
    </dgm:pt>
    <dgm:pt modelId="{99757314-7305-41E0-A15B-3B37D7E5239E}" type="sibTrans" cxnId="{1B1FEEA8-A68E-4567-B8E8-92C56655A5E2}">
      <dgm:prSet/>
      <dgm:spPr/>
      <dgm:t>
        <a:bodyPr/>
        <a:lstStyle/>
        <a:p>
          <a:endParaRPr lang="en-US"/>
        </a:p>
      </dgm:t>
    </dgm:pt>
    <mc:AlternateContent xmlns:mc="http://schemas.openxmlformats.org/markup-compatibility/2006" xmlns:a14="http://schemas.microsoft.com/office/drawing/2010/main">
      <mc:Choice Requires="a14">
        <dgm:pt modelId="{F5502B47-8DFB-464B-89EC-45A234A150FD}">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M.T.S</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𝐹</m:t>
                        </m:r>
                      </m:num>
                      <m:den>
                        <m:r>
                          <a:rPr lang="en-US" b="0" i="1" smtClean="0">
                            <a:latin typeface="Cambria Math" panose="02040503050406030204" pitchFamily="18" charset="0"/>
                          </a:rPr>
                          <m:t>𝐴</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𝐾𝑁</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den>
                    </m:f>
                    <m:r>
                      <a:rPr lang="en-US" b="0" i="1" smtClean="0">
                        <a:latin typeface="Cambria Math" panose="02040503050406030204" pitchFamily="18" charset="0"/>
                      </a:rPr>
                      <m:t>=</m:t>
                    </m:r>
                    <m:r>
                      <a:rPr lang="en-US" b="0" i="1" smtClean="0">
                        <a:latin typeface="Cambria Math" panose="02040503050406030204" pitchFamily="18" charset="0"/>
                      </a:rPr>
                      <m:t>𝐾𝑃𝑎</m:t>
                    </m:r>
                  </m:oMath>
                </m:oMathPara>
              </a14:m>
              <a:endParaRPr lang="en-US" dirty="0"/>
            </a:p>
          </dgm:t>
        </dgm:pt>
      </mc:Choice>
      <mc:Fallback xmlns="">
        <dgm:pt modelId="{F5502B47-8DFB-464B-89EC-45A234A150FD}">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M.T.S</a:t>
              </a:r>
            </a:p>
            <a:p>
              <a:r>
                <a:rPr lang="en-US" b="0" i="0">
                  <a:latin typeface="Cambria Math" panose="02040503050406030204" pitchFamily="18" charset="0"/>
                </a:rPr>
                <a:t>𝑝=𝐹/𝐴=𝐾𝑁/𝑚^2 =𝐾𝑃𝑎</a:t>
              </a:r>
              <a:endParaRPr lang="en-US" dirty="0"/>
            </a:p>
          </dgm:t>
        </dgm:pt>
      </mc:Fallback>
    </mc:AlternateContent>
    <dgm:pt modelId="{4705BECD-6C97-4D31-AECA-09CA2C47E14A}" type="parTrans" cxnId="{0B9FDEEB-9C72-41E9-B2D8-2CA4D4CBB7D6}">
      <dgm:prSet/>
      <dgm:spPr/>
      <dgm:t>
        <a:bodyPr/>
        <a:lstStyle/>
        <a:p>
          <a:endParaRPr lang="en-US"/>
        </a:p>
      </dgm:t>
    </dgm:pt>
    <dgm:pt modelId="{3327F3CE-871E-4279-A575-3E741A36555E}" type="sibTrans" cxnId="{0B9FDEEB-9C72-41E9-B2D8-2CA4D4CBB7D6}">
      <dgm:prSet/>
      <dgm:spPr/>
      <dgm:t>
        <a:bodyPr/>
        <a:lstStyle/>
        <a:p>
          <a:endParaRPr lang="en-US"/>
        </a:p>
      </dgm:t>
    </dgm:pt>
    <dgm:pt modelId="{5656B335-1BD4-4A0F-855B-F9026366AD19}" type="pres">
      <dgm:prSet presAssocID="{77623AC0-5155-4D7F-B9C4-F43C90B34D0A}" presName="hierChild1" presStyleCnt="0">
        <dgm:presLayoutVars>
          <dgm:orgChart val="1"/>
          <dgm:chPref val="1"/>
          <dgm:dir/>
          <dgm:animOne val="branch"/>
          <dgm:animLvl val="lvl"/>
          <dgm:resizeHandles/>
        </dgm:presLayoutVars>
      </dgm:prSet>
      <dgm:spPr/>
    </dgm:pt>
    <dgm:pt modelId="{A7CC3EF9-B1A4-4A73-B5FD-F5F326D2573D}" type="pres">
      <dgm:prSet presAssocID="{E7BD662E-E68F-4E8C-B0C0-0B3360769239}" presName="hierRoot1" presStyleCnt="0">
        <dgm:presLayoutVars>
          <dgm:hierBranch val="init"/>
        </dgm:presLayoutVars>
      </dgm:prSet>
      <dgm:spPr/>
    </dgm:pt>
    <dgm:pt modelId="{467270EF-34E3-4F22-9725-8ED26301DFC6}" type="pres">
      <dgm:prSet presAssocID="{E7BD662E-E68F-4E8C-B0C0-0B3360769239}" presName="rootComposite1" presStyleCnt="0"/>
      <dgm:spPr/>
    </dgm:pt>
    <dgm:pt modelId="{E4B16C09-DC28-4009-8FD9-DBEC6CF1CFD7}" type="pres">
      <dgm:prSet presAssocID="{E7BD662E-E68F-4E8C-B0C0-0B3360769239}" presName="rootText1" presStyleLbl="node0" presStyleIdx="0" presStyleCnt="1" custScaleX="236732" custLinFactNeighborY="-1041">
        <dgm:presLayoutVars>
          <dgm:chPref val="3"/>
        </dgm:presLayoutVars>
      </dgm:prSet>
      <dgm:spPr/>
    </dgm:pt>
    <dgm:pt modelId="{4A28FBAF-6970-4349-A25E-41D81F1F9EC6}" type="pres">
      <dgm:prSet presAssocID="{E7BD662E-E68F-4E8C-B0C0-0B3360769239}" presName="rootConnector1" presStyleLbl="node1" presStyleIdx="0" presStyleCnt="0"/>
      <dgm:spPr/>
    </dgm:pt>
    <dgm:pt modelId="{3BCACBCC-9DB8-450E-97D0-B054329912E0}" type="pres">
      <dgm:prSet presAssocID="{E7BD662E-E68F-4E8C-B0C0-0B3360769239}" presName="hierChild2" presStyleCnt="0"/>
      <dgm:spPr/>
    </dgm:pt>
    <dgm:pt modelId="{AB6543AE-633E-4BA6-8DDF-CF459F7CFF16}" type="pres">
      <dgm:prSet presAssocID="{EA481B56-29F3-435A-B910-E63542B9C31B}" presName="Name37" presStyleLbl="parChTrans1D2" presStyleIdx="0" presStyleCnt="3"/>
      <dgm:spPr/>
    </dgm:pt>
    <dgm:pt modelId="{FDD8B4A3-F560-498F-ADE1-ECAB09C65D57}" type="pres">
      <dgm:prSet presAssocID="{0D96991E-5B82-4BC0-B562-DE3461F6F7A8}" presName="hierRoot2" presStyleCnt="0">
        <dgm:presLayoutVars>
          <dgm:hierBranch val="init"/>
        </dgm:presLayoutVars>
      </dgm:prSet>
      <dgm:spPr/>
    </dgm:pt>
    <dgm:pt modelId="{931CCA19-C4F8-4F27-8BEA-9A4DDC6498E2}" type="pres">
      <dgm:prSet presAssocID="{0D96991E-5B82-4BC0-B562-DE3461F6F7A8}" presName="rootComposite" presStyleCnt="0"/>
      <dgm:spPr/>
    </dgm:pt>
    <dgm:pt modelId="{7060B492-3B49-45E0-985A-CDE01E06F34C}" type="pres">
      <dgm:prSet presAssocID="{0D96991E-5B82-4BC0-B562-DE3461F6F7A8}" presName="rootText" presStyleLbl="node2" presStyleIdx="0" presStyleCnt="3" custScaleX="134488">
        <dgm:presLayoutVars>
          <dgm:chPref val="3"/>
        </dgm:presLayoutVars>
      </dgm:prSet>
      <dgm:spPr/>
    </dgm:pt>
    <dgm:pt modelId="{2CC9458E-C5AB-4A90-86F0-1A042974409D}" type="pres">
      <dgm:prSet presAssocID="{0D96991E-5B82-4BC0-B562-DE3461F6F7A8}" presName="rootConnector" presStyleLbl="node2" presStyleIdx="0" presStyleCnt="3"/>
      <dgm:spPr/>
    </dgm:pt>
    <dgm:pt modelId="{9EFF1DE1-45C4-426B-9EF8-1B8F02DF4230}" type="pres">
      <dgm:prSet presAssocID="{0D96991E-5B82-4BC0-B562-DE3461F6F7A8}" presName="hierChild4" presStyleCnt="0"/>
      <dgm:spPr/>
    </dgm:pt>
    <dgm:pt modelId="{FB6FD933-8DCF-496B-A704-D4E86BCC99DB}" type="pres">
      <dgm:prSet presAssocID="{0D96991E-5B82-4BC0-B562-DE3461F6F7A8}" presName="hierChild5" presStyleCnt="0"/>
      <dgm:spPr/>
    </dgm:pt>
    <dgm:pt modelId="{12D83200-7C2F-4493-A604-9778FED55319}" type="pres">
      <dgm:prSet presAssocID="{8184EB18-22A5-463D-B7A5-71FB9B4C06D1}" presName="Name37" presStyleLbl="parChTrans1D2" presStyleIdx="1" presStyleCnt="3"/>
      <dgm:spPr/>
    </dgm:pt>
    <dgm:pt modelId="{F14A8FE2-67B8-4D91-99B7-D9ADB8E47219}" type="pres">
      <dgm:prSet presAssocID="{F7ED51B5-6308-4B42-AFB4-D4988F955157}" presName="hierRoot2" presStyleCnt="0">
        <dgm:presLayoutVars>
          <dgm:hierBranch val="init"/>
        </dgm:presLayoutVars>
      </dgm:prSet>
      <dgm:spPr/>
    </dgm:pt>
    <dgm:pt modelId="{85B4294C-F19A-4532-A099-7BE1EF0095CC}" type="pres">
      <dgm:prSet presAssocID="{F7ED51B5-6308-4B42-AFB4-D4988F955157}" presName="rootComposite" presStyleCnt="0"/>
      <dgm:spPr/>
    </dgm:pt>
    <dgm:pt modelId="{01B8B986-09EB-47E7-95A9-14E8C76AA4AA}" type="pres">
      <dgm:prSet presAssocID="{F7ED51B5-6308-4B42-AFB4-D4988F955157}" presName="rootText" presStyleLbl="node2" presStyleIdx="1" presStyleCnt="3">
        <dgm:presLayoutVars>
          <dgm:chPref val="3"/>
        </dgm:presLayoutVars>
      </dgm:prSet>
      <dgm:spPr/>
    </dgm:pt>
    <dgm:pt modelId="{A12F0660-F43E-4956-9C53-340F2D1BA4E3}" type="pres">
      <dgm:prSet presAssocID="{F7ED51B5-6308-4B42-AFB4-D4988F955157}" presName="rootConnector" presStyleLbl="node2" presStyleIdx="1" presStyleCnt="3"/>
      <dgm:spPr/>
    </dgm:pt>
    <dgm:pt modelId="{4D2DFE5D-CA98-41F8-BF95-D1FC47F951BB}" type="pres">
      <dgm:prSet presAssocID="{F7ED51B5-6308-4B42-AFB4-D4988F955157}" presName="hierChild4" presStyleCnt="0"/>
      <dgm:spPr/>
    </dgm:pt>
    <dgm:pt modelId="{3AF6EA3F-6AD2-47FC-BC00-52603E5D22E8}" type="pres">
      <dgm:prSet presAssocID="{F7ED51B5-6308-4B42-AFB4-D4988F955157}" presName="hierChild5" presStyleCnt="0"/>
      <dgm:spPr/>
    </dgm:pt>
    <dgm:pt modelId="{DE54E488-325E-45E3-A48E-F623BFCD2AE0}" type="pres">
      <dgm:prSet presAssocID="{4705BECD-6C97-4D31-AECA-09CA2C47E14A}" presName="Name37" presStyleLbl="parChTrans1D2" presStyleIdx="2" presStyleCnt="3"/>
      <dgm:spPr/>
    </dgm:pt>
    <dgm:pt modelId="{A612F512-C740-434F-8BC7-A0EBB3232035}" type="pres">
      <dgm:prSet presAssocID="{F5502B47-8DFB-464B-89EC-45A234A150FD}" presName="hierRoot2" presStyleCnt="0">
        <dgm:presLayoutVars>
          <dgm:hierBranch val="init"/>
        </dgm:presLayoutVars>
      </dgm:prSet>
      <dgm:spPr/>
    </dgm:pt>
    <dgm:pt modelId="{2C984C82-4B55-478D-843B-FCEB1587C6E4}" type="pres">
      <dgm:prSet presAssocID="{F5502B47-8DFB-464B-89EC-45A234A150FD}" presName="rootComposite" presStyleCnt="0"/>
      <dgm:spPr/>
    </dgm:pt>
    <dgm:pt modelId="{F8A38D5C-AB49-4F3D-9B38-E3A921C8C4B1}" type="pres">
      <dgm:prSet presAssocID="{F5502B47-8DFB-464B-89EC-45A234A150FD}" presName="rootText" presStyleLbl="node2" presStyleIdx="2" presStyleCnt="3">
        <dgm:presLayoutVars>
          <dgm:chPref val="3"/>
        </dgm:presLayoutVars>
      </dgm:prSet>
      <dgm:spPr/>
    </dgm:pt>
    <dgm:pt modelId="{6C82E4EA-66A5-45C2-AAC2-0C79B51E4A83}" type="pres">
      <dgm:prSet presAssocID="{F5502B47-8DFB-464B-89EC-45A234A150FD}" presName="rootConnector" presStyleLbl="node2" presStyleIdx="2" presStyleCnt="3"/>
      <dgm:spPr/>
    </dgm:pt>
    <dgm:pt modelId="{2F0F86DE-183D-42EE-9886-5641484A3D2D}" type="pres">
      <dgm:prSet presAssocID="{F5502B47-8DFB-464B-89EC-45A234A150FD}" presName="hierChild4" presStyleCnt="0"/>
      <dgm:spPr/>
    </dgm:pt>
    <dgm:pt modelId="{5094781F-0DF6-40B9-862F-6A2B1CF89BF8}" type="pres">
      <dgm:prSet presAssocID="{F5502B47-8DFB-464B-89EC-45A234A150FD}" presName="hierChild5" presStyleCnt="0"/>
      <dgm:spPr/>
    </dgm:pt>
    <dgm:pt modelId="{DD5F5EAF-211D-436F-AA8E-5D38FCB23886}" type="pres">
      <dgm:prSet presAssocID="{E7BD662E-E68F-4E8C-B0C0-0B3360769239}" presName="hierChild3" presStyleCnt="0"/>
      <dgm:spPr/>
    </dgm:pt>
  </dgm:ptLst>
  <dgm:cxnLst>
    <dgm:cxn modelId="{DCB81C21-129B-4FA6-9E92-E3A2045C4835}" type="presOf" srcId="{8184EB18-22A5-463D-B7A5-71FB9B4C06D1}" destId="{12D83200-7C2F-4493-A604-9778FED55319}" srcOrd="0" destOrd="0" presId="urn:microsoft.com/office/officeart/2005/8/layout/orgChart1"/>
    <dgm:cxn modelId="{4FDC0B3E-6006-44BE-9635-6602F14B4533}" type="presOf" srcId="{4705BECD-6C97-4D31-AECA-09CA2C47E14A}" destId="{DE54E488-325E-45E3-A48E-F623BFCD2AE0}" srcOrd="0" destOrd="0" presId="urn:microsoft.com/office/officeart/2005/8/layout/orgChart1"/>
    <dgm:cxn modelId="{5F718151-9424-47FE-9CD7-B47758708BC7}" type="presOf" srcId="{EA481B56-29F3-435A-B910-E63542B9C31B}" destId="{AB6543AE-633E-4BA6-8DDF-CF459F7CFF16}" srcOrd="0" destOrd="0" presId="urn:microsoft.com/office/officeart/2005/8/layout/orgChart1"/>
    <dgm:cxn modelId="{6D6DAE7D-9E95-4F05-A4A4-877378E1066E}" srcId="{E7BD662E-E68F-4E8C-B0C0-0B3360769239}" destId="{0D96991E-5B82-4BC0-B562-DE3461F6F7A8}" srcOrd="0" destOrd="0" parTransId="{EA481B56-29F3-435A-B910-E63542B9C31B}" sibTransId="{1B3F4A8F-D951-4EAB-837E-DEF8A015FFF6}"/>
    <dgm:cxn modelId="{7AF7EB84-CF3A-42F4-81AA-8ED289E8F49D}" type="presOf" srcId="{F5502B47-8DFB-464B-89EC-45A234A150FD}" destId="{F8A38D5C-AB49-4F3D-9B38-E3A921C8C4B1}" srcOrd="0" destOrd="0" presId="urn:microsoft.com/office/officeart/2005/8/layout/orgChart1"/>
    <dgm:cxn modelId="{D557249C-0F2A-49D5-9A09-226A421E8127}" type="presOf" srcId="{0D96991E-5B82-4BC0-B562-DE3461F6F7A8}" destId="{2CC9458E-C5AB-4A90-86F0-1A042974409D}" srcOrd="1" destOrd="0" presId="urn:microsoft.com/office/officeart/2005/8/layout/orgChart1"/>
    <dgm:cxn modelId="{1B1FEEA8-A68E-4567-B8E8-92C56655A5E2}" srcId="{E7BD662E-E68F-4E8C-B0C0-0B3360769239}" destId="{F7ED51B5-6308-4B42-AFB4-D4988F955157}" srcOrd="1" destOrd="0" parTransId="{8184EB18-22A5-463D-B7A5-71FB9B4C06D1}" sibTransId="{99757314-7305-41E0-A15B-3B37D7E5239E}"/>
    <dgm:cxn modelId="{5FCBD3A9-D4DE-45C7-B972-C671ECF36BB4}" type="presOf" srcId="{E7BD662E-E68F-4E8C-B0C0-0B3360769239}" destId="{4A28FBAF-6970-4349-A25E-41D81F1F9EC6}" srcOrd="1" destOrd="0" presId="urn:microsoft.com/office/officeart/2005/8/layout/orgChart1"/>
    <dgm:cxn modelId="{C6B0EFC9-0ED2-4BBA-BEB3-55367999146E}" srcId="{77623AC0-5155-4D7F-B9C4-F43C90B34D0A}" destId="{E7BD662E-E68F-4E8C-B0C0-0B3360769239}" srcOrd="0" destOrd="0" parTransId="{2ABBF73F-45E5-4E4D-8FDA-561ED1C66A29}" sibTransId="{7F9BA0A2-1366-425F-B9B4-42EBE70405C0}"/>
    <dgm:cxn modelId="{AF0555D3-1D16-4638-B3D1-F24E2DDB71D0}" type="presOf" srcId="{0D96991E-5B82-4BC0-B562-DE3461F6F7A8}" destId="{7060B492-3B49-45E0-985A-CDE01E06F34C}" srcOrd="0" destOrd="0" presId="urn:microsoft.com/office/officeart/2005/8/layout/orgChart1"/>
    <dgm:cxn modelId="{C00974DF-96A9-4E99-852D-D0A36DC1664E}" type="presOf" srcId="{77623AC0-5155-4D7F-B9C4-F43C90B34D0A}" destId="{5656B335-1BD4-4A0F-855B-F9026366AD19}" srcOrd="0" destOrd="0" presId="urn:microsoft.com/office/officeart/2005/8/layout/orgChart1"/>
    <dgm:cxn modelId="{D5B692E3-CF8B-49A3-831F-A0662BCB0E72}" type="presOf" srcId="{F7ED51B5-6308-4B42-AFB4-D4988F955157}" destId="{A12F0660-F43E-4956-9C53-340F2D1BA4E3}" srcOrd="1" destOrd="0" presId="urn:microsoft.com/office/officeart/2005/8/layout/orgChart1"/>
    <dgm:cxn modelId="{E28604E8-01A7-432D-9FA8-B41292DD4989}" type="presOf" srcId="{E7BD662E-E68F-4E8C-B0C0-0B3360769239}" destId="{E4B16C09-DC28-4009-8FD9-DBEC6CF1CFD7}" srcOrd="0" destOrd="0" presId="urn:microsoft.com/office/officeart/2005/8/layout/orgChart1"/>
    <dgm:cxn modelId="{EDFD42E9-1ABE-4033-A945-D086F7F0C74A}" type="presOf" srcId="{F7ED51B5-6308-4B42-AFB4-D4988F955157}" destId="{01B8B986-09EB-47E7-95A9-14E8C76AA4AA}" srcOrd="0" destOrd="0" presId="urn:microsoft.com/office/officeart/2005/8/layout/orgChart1"/>
    <dgm:cxn modelId="{0B9FDEEB-9C72-41E9-B2D8-2CA4D4CBB7D6}" srcId="{E7BD662E-E68F-4E8C-B0C0-0B3360769239}" destId="{F5502B47-8DFB-464B-89EC-45A234A150FD}" srcOrd="2" destOrd="0" parTransId="{4705BECD-6C97-4D31-AECA-09CA2C47E14A}" sibTransId="{3327F3CE-871E-4279-A575-3E741A36555E}"/>
    <dgm:cxn modelId="{32C85FF7-43D2-4C19-B18B-09C94FC4B600}" type="presOf" srcId="{F5502B47-8DFB-464B-89EC-45A234A150FD}" destId="{6C82E4EA-66A5-45C2-AAC2-0C79B51E4A83}" srcOrd="1" destOrd="0" presId="urn:microsoft.com/office/officeart/2005/8/layout/orgChart1"/>
    <dgm:cxn modelId="{E916D6A8-023C-4AAF-A223-AE1517C0CC8E}" type="presParOf" srcId="{5656B335-1BD4-4A0F-855B-F9026366AD19}" destId="{A7CC3EF9-B1A4-4A73-B5FD-F5F326D2573D}" srcOrd="0" destOrd="0" presId="urn:microsoft.com/office/officeart/2005/8/layout/orgChart1"/>
    <dgm:cxn modelId="{7EF5A04F-AE6D-41F0-BC5B-9DAC0EB67C27}" type="presParOf" srcId="{A7CC3EF9-B1A4-4A73-B5FD-F5F326D2573D}" destId="{467270EF-34E3-4F22-9725-8ED26301DFC6}" srcOrd="0" destOrd="0" presId="urn:microsoft.com/office/officeart/2005/8/layout/orgChart1"/>
    <dgm:cxn modelId="{F290AB4C-6EEF-4D13-9CA7-33459F9F2926}" type="presParOf" srcId="{467270EF-34E3-4F22-9725-8ED26301DFC6}" destId="{E4B16C09-DC28-4009-8FD9-DBEC6CF1CFD7}" srcOrd="0" destOrd="0" presId="urn:microsoft.com/office/officeart/2005/8/layout/orgChart1"/>
    <dgm:cxn modelId="{50922775-14CD-4724-A6D4-11FA6013EA05}" type="presParOf" srcId="{467270EF-34E3-4F22-9725-8ED26301DFC6}" destId="{4A28FBAF-6970-4349-A25E-41D81F1F9EC6}" srcOrd="1" destOrd="0" presId="urn:microsoft.com/office/officeart/2005/8/layout/orgChart1"/>
    <dgm:cxn modelId="{113BF93E-9908-4611-93AD-7E1C40849DA3}" type="presParOf" srcId="{A7CC3EF9-B1A4-4A73-B5FD-F5F326D2573D}" destId="{3BCACBCC-9DB8-450E-97D0-B054329912E0}" srcOrd="1" destOrd="0" presId="urn:microsoft.com/office/officeart/2005/8/layout/orgChart1"/>
    <dgm:cxn modelId="{F3EB6895-638B-4F6F-BD15-15C2CA32773B}" type="presParOf" srcId="{3BCACBCC-9DB8-450E-97D0-B054329912E0}" destId="{AB6543AE-633E-4BA6-8DDF-CF459F7CFF16}" srcOrd="0" destOrd="0" presId="urn:microsoft.com/office/officeart/2005/8/layout/orgChart1"/>
    <dgm:cxn modelId="{801006FD-4EDD-4714-A606-726D5A203B18}" type="presParOf" srcId="{3BCACBCC-9DB8-450E-97D0-B054329912E0}" destId="{FDD8B4A3-F560-498F-ADE1-ECAB09C65D57}" srcOrd="1" destOrd="0" presId="urn:microsoft.com/office/officeart/2005/8/layout/orgChart1"/>
    <dgm:cxn modelId="{D1EF7A04-DB8A-4E59-8954-1E0C6AB9417B}" type="presParOf" srcId="{FDD8B4A3-F560-498F-ADE1-ECAB09C65D57}" destId="{931CCA19-C4F8-4F27-8BEA-9A4DDC6498E2}" srcOrd="0" destOrd="0" presId="urn:microsoft.com/office/officeart/2005/8/layout/orgChart1"/>
    <dgm:cxn modelId="{A784029A-99E3-4C20-9B0C-A6A6006F848D}" type="presParOf" srcId="{931CCA19-C4F8-4F27-8BEA-9A4DDC6498E2}" destId="{7060B492-3B49-45E0-985A-CDE01E06F34C}" srcOrd="0" destOrd="0" presId="urn:microsoft.com/office/officeart/2005/8/layout/orgChart1"/>
    <dgm:cxn modelId="{A7E0C242-9969-46E8-BD56-16FC7550855C}" type="presParOf" srcId="{931CCA19-C4F8-4F27-8BEA-9A4DDC6498E2}" destId="{2CC9458E-C5AB-4A90-86F0-1A042974409D}" srcOrd="1" destOrd="0" presId="urn:microsoft.com/office/officeart/2005/8/layout/orgChart1"/>
    <dgm:cxn modelId="{DE9C7C1C-3F0D-4A7C-B78C-1392FD956DFC}" type="presParOf" srcId="{FDD8B4A3-F560-498F-ADE1-ECAB09C65D57}" destId="{9EFF1DE1-45C4-426B-9EF8-1B8F02DF4230}" srcOrd="1" destOrd="0" presId="urn:microsoft.com/office/officeart/2005/8/layout/orgChart1"/>
    <dgm:cxn modelId="{BFCDB388-1FC4-4C9C-945C-AFCDF368F879}" type="presParOf" srcId="{FDD8B4A3-F560-498F-ADE1-ECAB09C65D57}" destId="{FB6FD933-8DCF-496B-A704-D4E86BCC99DB}" srcOrd="2" destOrd="0" presId="urn:microsoft.com/office/officeart/2005/8/layout/orgChart1"/>
    <dgm:cxn modelId="{A476A66C-43F2-42BB-9AB4-82FE5512E30C}" type="presParOf" srcId="{3BCACBCC-9DB8-450E-97D0-B054329912E0}" destId="{12D83200-7C2F-4493-A604-9778FED55319}" srcOrd="2" destOrd="0" presId="urn:microsoft.com/office/officeart/2005/8/layout/orgChart1"/>
    <dgm:cxn modelId="{774AA65D-A8BF-4ADB-9BFB-AC240F50369A}" type="presParOf" srcId="{3BCACBCC-9DB8-450E-97D0-B054329912E0}" destId="{F14A8FE2-67B8-4D91-99B7-D9ADB8E47219}" srcOrd="3" destOrd="0" presId="urn:microsoft.com/office/officeart/2005/8/layout/orgChart1"/>
    <dgm:cxn modelId="{02A11FFF-BB1F-46A4-ACC4-A76E8327717D}" type="presParOf" srcId="{F14A8FE2-67B8-4D91-99B7-D9ADB8E47219}" destId="{85B4294C-F19A-4532-A099-7BE1EF0095CC}" srcOrd="0" destOrd="0" presId="urn:microsoft.com/office/officeart/2005/8/layout/orgChart1"/>
    <dgm:cxn modelId="{4BC9D372-31D7-4372-B463-D4E6D96D4C22}" type="presParOf" srcId="{85B4294C-F19A-4532-A099-7BE1EF0095CC}" destId="{01B8B986-09EB-47E7-95A9-14E8C76AA4AA}" srcOrd="0" destOrd="0" presId="urn:microsoft.com/office/officeart/2005/8/layout/orgChart1"/>
    <dgm:cxn modelId="{7F8BBA2D-EF4A-43E5-B105-6401AC09A3A9}" type="presParOf" srcId="{85B4294C-F19A-4532-A099-7BE1EF0095CC}" destId="{A12F0660-F43E-4956-9C53-340F2D1BA4E3}" srcOrd="1" destOrd="0" presId="urn:microsoft.com/office/officeart/2005/8/layout/orgChart1"/>
    <dgm:cxn modelId="{8C9CB49C-2200-49C5-ABC0-7040241025BE}" type="presParOf" srcId="{F14A8FE2-67B8-4D91-99B7-D9ADB8E47219}" destId="{4D2DFE5D-CA98-41F8-BF95-D1FC47F951BB}" srcOrd="1" destOrd="0" presId="urn:microsoft.com/office/officeart/2005/8/layout/orgChart1"/>
    <dgm:cxn modelId="{8A2E5205-08D9-408B-9EFB-E84611BBB568}" type="presParOf" srcId="{F14A8FE2-67B8-4D91-99B7-D9ADB8E47219}" destId="{3AF6EA3F-6AD2-47FC-BC00-52603E5D22E8}" srcOrd="2" destOrd="0" presId="urn:microsoft.com/office/officeart/2005/8/layout/orgChart1"/>
    <dgm:cxn modelId="{33D535F2-66EE-493E-AD3C-D4FEC9F4745E}" type="presParOf" srcId="{3BCACBCC-9DB8-450E-97D0-B054329912E0}" destId="{DE54E488-325E-45E3-A48E-F623BFCD2AE0}" srcOrd="4" destOrd="0" presId="urn:microsoft.com/office/officeart/2005/8/layout/orgChart1"/>
    <dgm:cxn modelId="{B08522A9-E3C9-4C66-ABB4-45970DC1149F}" type="presParOf" srcId="{3BCACBCC-9DB8-450E-97D0-B054329912E0}" destId="{A612F512-C740-434F-8BC7-A0EBB3232035}" srcOrd="5" destOrd="0" presId="urn:microsoft.com/office/officeart/2005/8/layout/orgChart1"/>
    <dgm:cxn modelId="{19FA015A-37C6-4A9B-9389-21ECE4D769CA}" type="presParOf" srcId="{A612F512-C740-434F-8BC7-A0EBB3232035}" destId="{2C984C82-4B55-478D-843B-FCEB1587C6E4}" srcOrd="0" destOrd="0" presId="urn:microsoft.com/office/officeart/2005/8/layout/orgChart1"/>
    <dgm:cxn modelId="{974969C7-DA60-4E6A-8629-EE7B6EC431B2}" type="presParOf" srcId="{2C984C82-4B55-478D-843B-FCEB1587C6E4}" destId="{F8A38D5C-AB49-4F3D-9B38-E3A921C8C4B1}" srcOrd="0" destOrd="0" presId="urn:microsoft.com/office/officeart/2005/8/layout/orgChart1"/>
    <dgm:cxn modelId="{65C702B3-BB29-486E-8A25-B7CFE4E0878C}" type="presParOf" srcId="{2C984C82-4B55-478D-843B-FCEB1587C6E4}" destId="{6C82E4EA-66A5-45C2-AAC2-0C79B51E4A83}" srcOrd="1" destOrd="0" presId="urn:microsoft.com/office/officeart/2005/8/layout/orgChart1"/>
    <dgm:cxn modelId="{33604DDA-FA41-4278-8BF1-64023F16F6C5}" type="presParOf" srcId="{A612F512-C740-434F-8BC7-A0EBB3232035}" destId="{2F0F86DE-183D-42EE-9886-5641484A3D2D}" srcOrd="1" destOrd="0" presId="urn:microsoft.com/office/officeart/2005/8/layout/orgChart1"/>
    <dgm:cxn modelId="{4128E3FB-EB08-49FB-8066-F47FA7537510}" type="presParOf" srcId="{A612F512-C740-434F-8BC7-A0EBB3232035}" destId="{5094781F-0DF6-40B9-862F-6A2B1CF89BF8}" srcOrd="2" destOrd="0" presId="urn:microsoft.com/office/officeart/2005/8/layout/orgChart1"/>
    <dgm:cxn modelId="{61B34068-24DF-4087-AB55-F271F49A3A7C}" type="presParOf" srcId="{A7CC3EF9-B1A4-4A73-B5FD-F5F326D2573D}" destId="{DD5F5EAF-211D-436F-AA8E-5D38FCB2388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623AC0-5155-4D7F-B9C4-F43C90B34D0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E7BD662E-E68F-4E8C-B0C0-0B3360769239}">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(SI)</a:t>
          </a:r>
          <a:r>
            <a:rPr lang="fa-IR" dirty="0"/>
            <a:t> واحدات فشاردرسیستم</a:t>
          </a:r>
          <a:endParaRPr lang="en-US" dirty="0"/>
        </a:p>
      </dgm:t>
    </dgm:pt>
    <dgm:pt modelId="{2ABBF73F-45E5-4E4D-8FDA-561ED1C66A29}" type="parTrans" cxnId="{C6B0EFC9-0ED2-4BBA-BEB3-55367999146E}">
      <dgm:prSet/>
      <dgm:spPr/>
      <dgm:t>
        <a:bodyPr/>
        <a:lstStyle/>
        <a:p>
          <a:endParaRPr lang="en-US"/>
        </a:p>
      </dgm:t>
    </dgm:pt>
    <dgm:pt modelId="{7F9BA0A2-1366-425F-B9B4-42EBE70405C0}" type="sibTrans" cxnId="{C6B0EFC9-0ED2-4BBA-BEB3-55367999146E}">
      <dgm:prSet/>
      <dgm:spPr/>
      <dgm:t>
        <a:bodyPr/>
        <a:lstStyle/>
        <a:p>
          <a:endParaRPr lang="en-US"/>
        </a:p>
      </dgm:t>
    </dgm:pt>
    <dgm:pt modelId="{0D96991E-5B82-4BC0-B562-DE3461F6F7A8}">
      <dgm:prSet phldrT="[Text]"/>
      <dgm:spPr>
        <a:blipFill>
          <a:blip xmlns:r="http://schemas.openxmlformats.org/officeDocument/2006/relationships" r:embed="rId1"/>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a:noFill/>
            </a:rPr>
            <a:t> </a:t>
          </a:r>
        </a:p>
      </dgm:t>
    </dgm:pt>
    <dgm:pt modelId="{EA481B56-29F3-435A-B910-E63542B9C31B}" type="parTrans" cxnId="{6D6DAE7D-9E95-4F05-A4A4-877378E1066E}">
      <dgm:prSet/>
      <dgm:spPr/>
      <dgm:t>
        <a:bodyPr/>
        <a:lstStyle/>
        <a:p>
          <a:endParaRPr lang="en-US"/>
        </a:p>
      </dgm:t>
    </dgm:pt>
    <dgm:pt modelId="{1B3F4A8F-D951-4EAB-837E-DEF8A015FFF6}" type="sibTrans" cxnId="{6D6DAE7D-9E95-4F05-A4A4-877378E1066E}">
      <dgm:prSet/>
      <dgm:spPr/>
      <dgm:t>
        <a:bodyPr/>
        <a:lstStyle/>
        <a:p>
          <a:endParaRPr lang="en-US"/>
        </a:p>
      </dgm:t>
    </dgm:pt>
    <dgm:pt modelId="{F7ED51B5-6308-4B42-AFB4-D4988F955157}">
      <dgm:prSet phldrT="[Text]"/>
      <dgm:spPr>
        <a:blipFill>
          <a:blip xmlns:r="http://schemas.openxmlformats.org/officeDocument/2006/relationships"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a:noFill/>
            </a:rPr>
            <a:t> </a:t>
          </a:r>
        </a:p>
      </dgm:t>
    </dgm:pt>
    <dgm:pt modelId="{8184EB18-22A5-463D-B7A5-71FB9B4C06D1}" type="parTrans" cxnId="{1B1FEEA8-A68E-4567-B8E8-92C56655A5E2}">
      <dgm:prSet/>
      <dgm:spPr/>
      <dgm:t>
        <a:bodyPr/>
        <a:lstStyle/>
        <a:p>
          <a:endParaRPr lang="en-US"/>
        </a:p>
      </dgm:t>
    </dgm:pt>
    <dgm:pt modelId="{99757314-7305-41E0-A15B-3B37D7E5239E}" type="sibTrans" cxnId="{1B1FEEA8-A68E-4567-B8E8-92C56655A5E2}">
      <dgm:prSet/>
      <dgm:spPr/>
      <dgm:t>
        <a:bodyPr/>
        <a:lstStyle/>
        <a:p>
          <a:endParaRPr lang="en-US"/>
        </a:p>
      </dgm:t>
    </dgm:pt>
    <dgm:pt modelId="{F5502B47-8DFB-464B-89EC-45A234A150FD}">
      <dgm:prSet phldrT="[Text]"/>
      <dgm:spPr>
        <a:blipFill>
          <a:blip xmlns:r="http://schemas.openxmlformats.org/officeDocument/2006/relationships" r:embed="rId3"/>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a:noFill/>
            </a:rPr>
            <a:t> </a:t>
          </a:r>
        </a:p>
      </dgm:t>
    </dgm:pt>
    <dgm:pt modelId="{4705BECD-6C97-4D31-AECA-09CA2C47E14A}" type="parTrans" cxnId="{0B9FDEEB-9C72-41E9-B2D8-2CA4D4CBB7D6}">
      <dgm:prSet/>
      <dgm:spPr/>
      <dgm:t>
        <a:bodyPr/>
        <a:lstStyle/>
        <a:p>
          <a:endParaRPr lang="en-US"/>
        </a:p>
      </dgm:t>
    </dgm:pt>
    <dgm:pt modelId="{3327F3CE-871E-4279-A575-3E741A36555E}" type="sibTrans" cxnId="{0B9FDEEB-9C72-41E9-B2D8-2CA4D4CBB7D6}">
      <dgm:prSet/>
      <dgm:spPr/>
      <dgm:t>
        <a:bodyPr/>
        <a:lstStyle/>
        <a:p>
          <a:endParaRPr lang="en-US"/>
        </a:p>
      </dgm:t>
    </dgm:pt>
    <dgm:pt modelId="{5656B335-1BD4-4A0F-855B-F9026366AD19}" type="pres">
      <dgm:prSet presAssocID="{77623AC0-5155-4D7F-B9C4-F43C90B34D0A}" presName="hierChild1" presStyleCnt="0">
        <dgm:presLayoutVars>
          <dgm:orgChart val="1"/>
          <dgm:chPref val="1"/>
          <dgm:dir/>
          <dgm:animOne val="branch"/>
          <dgm:animLvl val="lvl"/>
          <dgm:resizeHandles/>
        </dgm:presLayoutVars>
      </dgm:prSet>
      <dgm:spPr/>
    </dgm:pt>
    <dgm:pt modelId="{A7CC3EF9-B1A4-4A73-B5FD-F5F326D2573D}" type="pres">
      <dgm:prSet presAssocID="{E7BD662E-E68F-4E8C-B0C0-0B3360769239}" presName="hierRoot1" presStyleCnt="0">
        <dgm:presLayoutVars>
          <dgm:hierBranch val="init"/>
        </dgm:presLayoutVars>
      </dgm:prSet>
      <dgm:spPr/>
    </dgm:pt>
    <dgm:pt modelId="{467270EF-34E3-4F22-9725-8ED26301DFC6}" type="pres">
      <dgm:prSet presAssocID="{E7BD662E-E68F-4E8C-B0C0-0B3360769239}" presName="rootComposite1" presStyleCnt="0"/>
      <dgm:spPr/>
    </dgm:pt>
    <dgm:pt modelId="{E4B16C09-DC28-4009-8FD9-DBEC6CF1CFD7}" type="pres">
      <dgm:prSet presAssocID="{E7BD662E-E68F-4E8C-B0C0-0B3360769239}" presName="rootText1" presStyleLbl="node0" presStyleIdx="0" presStyleCnt="1" custScaleX="236732" custLinFactNeighborY="-1041">
        <dgm:presLayoutVars>
          <dgm:chPref val="3"/>
        </dgm:presLayoutVars>
      </dgm:prSet>
      <dgm:spPr/>
    </dgm:pt>
    <dgm:pt modelId="{4A28FBAF-6970-4349-A25E-41D81F1F9EC6}" type="pres">
      <dgm:prSet presAssocID="{E7BD662E-E68F-4E8C-B0C0-0B3360769239}" presName="rootConnector1" presStyleLbl="node1" presStyleIdx="0" presStyleCnt="0"/>
      <dgm:spPr/>
    </dgm:pt>
    <dgm:pt modelId="{3BCACBCC-9DB8-450E-97D0-B054329912E0}" type="pres">
      <dgm:prSet presAssocID="{E7BD662E-E68F-4E8C-B0C0-0B3360769239}" presName="hierChild2" presStyleCnt="0"/>
      <dgm:spPr/>
    </dgm:pt>
    <dgm:pt modelId="{AB6543AE-633E-4BA6-8DDF-CF459F7CFF16}" type="pres">
      <dgm:prSet presAssocID="{EA481B56-29F3-435A-B910-E63542B9C31B}" presName="Name37" presStyleLbl="parChTrans1D2" presStyleIdx="0" presStyleCnt="3"/>
      <dgm:spPr/>
    </dgm:pt>
    <dgm:pt modelId="{FDD8B4A3-F560-498F-ADE1-ECAB09C65D57}" type="pres">
      <dgm:prSet presAssocID="{0D96991E-5B82-4BC0-B562-DE3461F6F7A8}" presName="hierRoot2" presStyleCnt="0">
        <dgm:presLayoutVars>
          <dgm:hierBranch val="init"/>
        </dgm:presLayoutVars>
      </dgm:prSet>
      <dgm:spPr/>
    </dgm:pt>
    <dgm:pt modelId="{931CCA19-C4F8-4F27-8BEA-9A4DDC6498E2}" type="pres">
      <dgm:prSet presAssocID="{0D96991E-5B82-4BC0-B562-DE3461F6F7A8}" presName="rootComposite" presStyleCnt="0"/>
      <dgm:spPr/>
    </dgm:pt>
    <dgm:pt modelId="{7060B492-3B49-45E0-985A-CDE01E06F34C}" type="pres">
      <dgm:prSet presAssocID="{0D96991E-5B82-4BC0-B562-DE3461F6F7A8}" presName="rootText" presStyleLbl="node2" presStyleIdx="0" presStyleCnt="3" custScaleX="134488">
        <dgm:presLayoutVars>
          <dgm:chPref val="3"/>
        </dgm:presLayoutVars>
      </dgm:prSet>
      <dgm:spPr/>
    </dgm:pt>
    <dgm:pt modelId="{2CC9458E-C5AB-4A90-86F0-1A042974409D}" type="pres">
      <dgm:prSet presAssocID="{0D96991E-5B82-4BC0-B562-DE3461F6F7A8}" presName="rootConnector" presStyleLbl="node2" presStyleIdx="0" presStyleCnt="3"/>
      <dgm:spPr/>
    </dgm:pt>
    <dgm:pt modelId="{9EFF1DE1-45C4-426B-9EF8-1B8F02DF4230}" type="pres">
      <dgm:prSet presAssocID="{0D96991E-5B82-4BC0-B562-DE3461F6F7A8}" presName="hierChild4" presStyleCnt="0"/>
      <dgm:spPr/>
    </dgm:pt>
    <dgm:pt modelId="{FB6FD933-8DCF-496B-A704-D4E86BCC99DB}" type="pres">
      <dgm:prSet presAssocID="{0D96991E-5B82-4BC0-B562-DE3461F6F7A8}" presName="hierChild5" presStyleCnt="0"/>
      <dgm:spPr/>
    </dgm:pt>
    <dgm:pt modelId="{12D83200-7C2F-4493-A604-9778FED55319}" type="pres">
      <dgm:prSet presAssocID="{8184EB18-22A5-463D-B7A5-71FB9B4C06D1}" presName="Name37" presStyleLbl="parChTrans1D2" presStyleIdx="1" presStyleCnt="3"/>
      <dgm:spPr/>
    </dgm:pt>
    <dgm:pt modelId="{F14A8FE2-67B8-4D91-99B7-D9ADB8E47219}" type="pres">
      <dgm:prSet presAssocID="{F7ED51B5-6308-4B42-AFB4-D4988F955157}" presName="hierRoot2" presStyleCnt="0">
        <dgm:presLayoutVars>
          <dgm:hierBranch val="init"/>
        </dgm:presLayoutVars>
      </dgm:prSet>
      <dgm:spPr/>
    </dgm:pt>
    <dgm:pt modelId="{85B4294C-F19A-4532-A099-7BE1EF0095CC}" type="pres">
      <dgm:prSet presAssocID="{F7ED51B5-6308-4B42-AFB4-D4988F955157}" presName="rootComposite" presStyleCnt="0"/>
      <dgm:spPr/>
    </dgm:pt>
    <dgm:pt modelId="{01B8B986-09EB-47E7-95A9-14E8C76AA4AA}" type="pres">
      <dgm:prSet presAssocID="{F7ED51B5-6308-4B42-AFB4-D4988F955157}" presName="rootText" presStyleLbl="node2" presStyleIdx="1" presStyleCnt="3">
        <dgm:presLayoutVars>
          <dgm:chPref val="3"/>
        </dgm:presLayoutVars>
      </dgm:prSet>
      <dgm:spPr/>
    </dgm:pt>
    <dgm:pt modelId="{A12F0660-F43E-4956-9C53-340F2D1BA4E3}" type="pres">
      <dgm:prSet presAssocID="{F7ED51B5-6308-4B42-AFB4-D4988F955157}" presName="rootConnector" presStyleLbl="node2" presStyleIdx="1" presStyleCnt="3"/>
      <dgm:spPr/>
    </dgm:pt>
    <dgm:pt modelId="{4D2DFE5D-CA98-41F8-BF95-D1FC47F951BB}" type="pres">
      <dgm:prSet presAssocID="{F7ED51B5-6308-4B42-AFB4-D4988F955157}" presName="hierChild4" presStyleCnt="0"/>
      <dgm:spPr/>
    </dgm:pt>
    <dgm:pt modelId="{3AF6EA3F-6AD2-47FC-BC00-52603E5D22E8}" type="pres">
      <dgm:prSet presAssocID="{F7ED51B5-6308-4B42-AFB4-D4988F955157}" presName="hierChild5" presStyleCnt="0"/>
      <dgm:spPr/>
    </dgm:pt>
    <dgm:pt modelId="{DE54E488-325E-45E3-A48E-F623BFCD2AE0}" type="pres">
      <dgm:prSet presAssocID="{4705BECD-6C97-4D31-AECA-09CA2C47E14A}" presName="Name37" presStyleLbl="parChTrans1D2" presStyleIdx="2" presStyleCnt="3"/>
      <dgm:spPr/>
    </dgm:pt>
    <dgm:pt modelId="{A612F512-C740-434F-8BC7-A0EBB3232035}" type="pres">
      <dgm:prSet presAssocID="{F5502B47-8DFB-464B-89EC-45A234A150FD}" presName="hierRoot2" presStyleCnt="0">
        <dgm:presLayoutVars>
          <dgm:hierBranch val="init"/>
        </dgm:presLayoutVars>
      </dgm:prSet>
      <dgm:spPr/>
    </dgm:pt>
    <dgm:pt modelId="{2C984C82-4B55-478D-843B-FCEB1587C6E4}" type="pres">
      <dgm:prSet presAssocID="{F5502B47-8DFB-464B-89EC-45A234A150FD}" presName="rootComposite" presStyleCnt="0"/>
      <dgm:spPr/>
    </dgm:pt>
    <dgm:pt modelId="{F8A38D5C-AB49-4F3D-9B38-E3A921C8C4B1}" type="pres">
      <dgm:prSet presAssocID="{F5502B47-8DFB-464B-89EC-45A234A150FD}" presName="rootText" presStyleLbl="node2" presStyleIdx="2" presStyleCnt="3">
        <dgm:presLayoutVars>
          <dgm:chPref val="3"/>
        </dgm:presLayoutVars>
      </dgm:prSet>
      <dgm:spPr/>
    </dgm:pt>
    <dgm:pt modelId="{6C82E4EA-66A5-45C2-AAC2-0C79B51E4A83}" type="pres">
      <dgm:prSet presAssocID="{F5502B47-8DFB-464B-89EC-45A234A150FD}" presName="rootConnector" presStyleLbl="node2" presStyleIdx="2" presStyleCnt="3"/>
      <dgm:spPr/>
    </dgm:pt>
    <dgm:pt modelId="{2F0F86DE-183D-42EE-9886-5641484A3D2D}" type="pres">
      <dgm:prSet presAssocID="{F5502B47-8DFB-464B-89EC-45A234A150FD}" presName="hierChild4" presStyleCnt="0"/>
      <dgm:spPr/>
    </dgm:pt>
    <dgm:pt modelId="{5094781F-0DF6-40B9-862F-6A2B1CF89BF8}" type="pres">
      <dgm:prSet presAssocID="{F5502B47-8DFB-464B-89EC-45A234A150FD}" presName="hierChild5" presStyleCnt="0"/>
      <dgm:spPr/>
    </dgm:pt>
    <dgm:pt modelId="{DD5F5EAF-211D-436F-AA8E-5D38FCB23886}" type="pres">
      <dgm:prSet presAssocID="{E7BD662E-E68F-4E8C-B0C0-0B3360769239}" presName="hierChild3" presStyleCnt="0"/>
      <dgm:spPr/>
    </dgm:pt>
  </dgm:ptLst>
  <dgm:cxnLst>
    <dgm:cxn modelId="{DCB81C21-129B-4FA6-9E92-E3A2045C4835}" type="presOf" srcId="{8184EB18-22A5-463D-B7A5-71FB9B4C06D1}" destId="{12D83200-7C2F-4493-A604-9778FED55319}" srcOrd="0" destOrd="0" presId="urn:microsoft.com/office/officeart/2005/8/layout/orgChart1"/>
    <dgm:cxn modelId="{4FDC0B3E-6006-44BE-9635-6602F14B4533}" type="presOf" srcId="{4705BECD-6C97-4D31-AECA-09CA2C47E14A}" destId="{DE54E488-325E-45E3-A48E-F623BFCD2AE0}" srcOrd="0" destOrd="0" presId="urn:microsoft.com/office/officeart/2005/8/layout/orgChart1"/>
    <dgm:cxn modelId="{5F718151-9424-47FE-9CD7-B47758708BC7}" type="presOf" srcId="{EA481B56-29F3-435A-B910-E63542B9C31B}" destId="{AB6543AE-633E-4BA6-8DDF-CF459F7CFF16}" srcOrd="0" destOrd="0" presId="urn:microsoft.com/office/officeart/2005/8/layout/orgChart1"/>
    <dgm:cxn modelId="{6D6DAE7D-9E95-4F05-A4A4-877378E1066E}" srcId="{E7BD662E-E68F-4E8C-B0C0-0B3360769239}" destId="{0D96991E-5B82-4BC0-B562-DE3461F6F7A8}" srcOrd="0" destOrd="0" parTransId="{EA481B56-29F3-435A-B910-E63542B9C31B}" sibTransId="{1B3F4A8F-D951-4EAB-837E-DEF8A015FFF6}"/>
    <dgm:cxn modelId="{7AF7EB84-CF3A-42F4-81AA-8ED289E8F49D}" type="presOf" srcId="{F5502B47-8DFB-464B-89EC-45A234A150FD}" destId="{F8A38D5C-AB49-4F3D-9B38-E3A921C8C4B1}" srcOrd="0" destOrd="0" presId="urn:microsoft.com/office/officeart/2005/8/layout/orgChart1"/>
    <dgm:cxn modelId="{D557249C-0F2A-49D5-9A09-226A421E8127}" type="presOf" srcId="{0D96991E-5B82-4BC0-B562-DE3461F6F7A8}" destId="{2CC9458E-C5AB-4A90-86F0-1A042974409D}" srcOrd="1" destOrd="0" presId="urn:microsoft.com/office/officeart/2005/8/layout/orgChart1"/>
    <dgm:cxn modelId="{1B1FEEA8-A68E-4567-B8E8-92C56655A5E2}" srcId="{E7BD662E-E68F-4E8C-B0C0-0B3360769239}" destId="{F7ED51B5-6308-4B42-AFB4-D4988F955157}" srcOrd="1" destOrd="0" parTransId="{8184EB18-22A5-463D-B7A5-71FB9B4C06D1}" sibTransId="{99757314-7305-41E0-A15B-3B37D7E5239E}"/>
    <dgm:cxn modelId="{5FCBD3A9-D4DE-45C7-B972-C671ECF36BB4}" type="presOf" srcId="{E7BD662E-E68F-4E8C-B0C0-0B3360769239}" destId="{4A28FBAF-6970-4349-A25E-41D81F1F9EC6}" srcOrd="1" destOrd="0" presId="urn:microsoft.com/office/officeart/2005/8/layout/orgChart1"/>
    <dgm:cxn modelId="{C6B0EFC9-0ED2-4BBA-BEB3-55367999146E}" srcId="{77623AC0-5155-4D7F-B9C4-F43C90B34D0A}" destId="{E7BD662E-E68F-4E8C-B0C0-0B3360769239}" srcOrd="0" destOrd="0" parTransId="{2ABBF73F-45E5-4E4D-8FDA-561ED1C66A29}" sibTransId="{7F9BA0A2-1366-425F-B9B4-42EBE70405C0}"/>
    <dgm:cxn modelId="{AF0555D3-1D16-4638-B3D1-F24E2DDB71D0}" type="presOf" srcId="{0D96991E-5B82-4BC0-B562-DE3461F6F7A8}" destId="{7060B492-3B49-45E0-985A-CDE01E06F34C}" srcOrd="0" destOrd="0" presId="urn:microsoft.com/office/officeart/2005/8/layout/orgChart1"/>
    <dgm:cxn modelId="{C00974DF-96A9-4E99-852D-D0A36DC1664E}" type="presOf" srcId="{77623AC0-5155-4D7F-B9C4-F43C90B34D0A}" destId="{5656B335-1BD4-4A0F-855B-F9026366AD19}" srcOrd="0" destOrd="0" presId="urn:microsoft.com/office/officeart/2005/8/layout/orgChart1"/>
    <dgm:cxn modelId="{D5B692E3-CF8B-49A3-831F-A0662BCB0E72}" type="presOf" srcId="{F7ED51B5-6308-4B42-AFB4-D4988F955157}" destId="{A12F0660-F43E-4956-9C53-340F2D1BA4E3}" srcOrd="1" destOrd="0" presId="urn:microsoft.com/office/officeart/2005/8/layout/orgChart1"/>
    <dgm:cxn modelId="{E28604E8-01A7-432D-9FA8-B41292DD4989}" type="presOf" srcId="{E7BD662E-E68F-4E8C-B0C0-0B3360769239}" destId="{E4B16C09-DC28-4009-8FD9-DBEC6CF1CFD7}" srcOrd="0" destOrd="0" presId="urn:microsoft.com/office/officeart/2005/8/layout/orgChart1"/>
    <dgm:cxn modelId="{EDFD42E9-1ABE-4033-A945-D086F7F0C74A}" type="presOf" srcId="{F7ED51B5-6308-4B42-AFB4-D4988F955157}" destId="{01B8B986-09EB-47E7-95A9-14E8C76AA4AA}" srcOrd="0" destOrd="0" presId="urn:microsoft.com/office/officeart/2005/8/layout/orgChart1"/>
    <dgm:cxn modelId="{0B9FDEEB-9C72-41E9-B2D8-2CA4D4CBB7D6}" srcId="{E7BD662E-E68F-4E8C-B0C0-0B3360769239}" destId="{F5502B47-8DFB-464B-89EC-45A234A150FD}" srcOrd="2" destOrd="0" parTransId="{4705BECD-6C97-4D31-AECA-09CA2C47E14A}" sibTransId="{3327F3CE-871E-4279-A575-3E741A36555E}"/>
    <dgm:cxn modelId="{32C85FF7-43D2-4C19-B18B-09C94FC4B600}" type="presOf" srcId="{F5502B47-8DFB-464B-89EC-45A234A150FD}" destId="{6C82E4EA-66A5-45C2-AAC2-0C79B51E4A83}" srcOrd="1" destOrd="0" presId="urn:microsoft.com/office/officeart/2005/8/layout/orgChart1"/>
    <dgm:cxn modelId="{E916D6A8-023C-4AAF-A223-AE1517C0CC8E}" type="presParOf" srcId="{5656B335-1BD4-4A0F-855B-F9026366AD19}" destId="{A7CC3EF9-B1A4-4A73-B5FD-F5F326D2573D}" srcOrd="0" destOrd="0" presId="urn:microsoft.com/office/officeart/2005/8/layout/orgChart1"/>
    <dgm:cxn modelId="{7EF5A04F-AE6D-41F0-BC5B-9DAC0EB67C27}" type="presParOf" srcId="{A7CC3EF9-B1A4-4A73-B5FD-F5F326D2573D}" destId="{467270EF-34E3-4F22-9725-8ED26301DFC6}" srcOrd="0" destOrd="0" presId="urn:microsoft.com/office/officeart/2005/8/layout/orgChart1"/>
    <dgm:cxn modelId="{F290AB4C-6EEF-4D13-9CA7-33459F9F2926}" type="presParOf" srcId="{467270EF-34E3-4F22-9725-8ED26301DFC6}" destId="{E4B16C09-DC28-4009-8FD9-DBEC6CF1CFD7}" srcOrd="0" destOrd="0" presId="urn:microsoft.com/office/officeart/2005/8/layout/orgChart1"/>
    <dgm:cxn modelId="{50922775-14CD-4724-A6D4-11FA6013EA05}" type="presParOf" srcId="{467270EF-34E3-4F22-9725-8ED26301DFC6}" destId="{4A28FBAF-6970-4349-A25E-41D81F1F9EC6}" srcOrd="1" destOrd="0" presId="urn:microsoft.com/office/officeart/2005/8/layout/orgChart1"/>
    <dgm:cxn modelId="{113BF93E-9908-4611-93AD-7E1C40849DA3}" type="presParOf" srcId="{A7CC3EF9-B1A4-4A73-B5FD-F5F326D2573D}" destId="{3BCACBCC-9DB8-450E-97D0-B054329912E0}" srcOrd="1" destOrd="0" presId="urn:microsoft.com/office/officeart/2005/8/layout/orgChart1"/>
    <dgm:cxn modelId="{F3EB6895-638B-4F6F-BD15-15C2CA32773B}" type="presParOf" srcId="{3BCACBCC-9DB8-450E-97D0-B054329912E0}" destId="{AB6543AE-633E-4BA6-8DDF-CF459F7CFF16}" srcOrd="0" destOrd="0" presId="urn:microsoft.com/office/officeart/2005/8/layout/orgChart1"/>
    <dgm:cxn modelId="{801006FD-4EDD-4714-A606-726D5A203B18}" type="presParOf" srcId="{3BCACBCC-9DB8-450E-97D0-B054329912E0}" destId="{FDD8B4A3-F560-498F-ADE1-ECAB09C65D57}" srcOrd="1" destOrd="0" presId="urn:microsoft.com/office/officeart/2005/8/layout/orgChart1"/>
    <dgm:cxn modelId="{D1EF7A04-DB8A-4E59-8954-1E0C6AB9417B}" type="presParOf" srcId="{FDD8B4A3-F560-498F-ADE1-ECAB09C65D57}" destId="{931CCA19-C4F8-4F27-8BEA-9A4DDC6498E2}" srcOrd="0" destOrd="0" presId="urn:microsoft.com/office/officeart/2005/8/layout/orgChart1"/>
    <dgm:cxn modelId="{A784029A-99E3-4C20-9B0C-A6A6006F848D}" type="presParOf" srcId="{931CCA19-C4F8-4F27-8BEA-9A4DDC6498E2}" destId="{7060B492-3B49-45E0-985A-CDE01E06F34C}" srcOrd="0" destOrd="0" presId="urn:microsoft.com/office/officeart/2005/8/layout/orgChart1"/>
    <dgm:cxn modelId="{A7E0C242-9969-46E8-BD56-16FC7550855C}" type="presParOf" srcId="{931CCA19-C4F8-4F27-8BEA-9A4DDC6498E2}" destId="{2CC9458E-C5AB-4A90-86F0-1A042974409D}" srcOrd="1" destOrd="0" presId="urn:microsoft.com/office/officeart/2005/8/layout/orgChart1"/>
    <dgm:cxn modelId="{DE9C7C1C-3F0D-4A7C-B78C-1392FD956DFC}" type="presParOf" srcId="{FDD8B4A3-F560-498F-ADE1-ECAB09C65D57}" destId="{9EFF1DE1-45C4-426B-9EF8-1B8F02DF4230}" srcOrd="1" destOrd="0" presId="urn:microsoft.com/office/officeart/2005/8/layout/orgChart1"/>
    <dgm:cxn modelId="{BFCDB388-1FC4-4C9C-945C-AFCDF368F879}" type="presParOf" srcId="{FDD8B4A3-F560-498F-ADE1-ECAB09C65D57}" destId="{FB6FD933-8DCF-496B-A704-D4E86BCC99DB}" srcOrd="2" destOrd="0" presId="urn:microsoft.com/office/officeart/2005/8/layout/orgChart1"/>
    <dgm:cxn modelId="{A476A66C-43F2-42BB-9AB4-82FE5512E30C}" type="presParOf" srcId="{3BCACBCC-9DB8-450E-97D0-B054329912E0}" destId="{12D83200-7C2F-4493-A604-9778FED55319}" srcOrd="2" destOrd="0" presId="urn:microsoft.com/office/officeart/2005/8/layout/orgChart1"/>
    <dgm:cxn modelId="{774AA65D-A8BF-4ADB-9BFB-AC240F50369A}" type="presParOf" srcId="{3BCACBCC-9DB8-450E-97D0-B054329912E0}" destId="{F14A8FE2-67B8-4D91-99B7-D9ADB8E47219}" srcOrd="3" destOrd="0" presId="urn:microsoft.com/office/officeart/2005/8/layout/orgChart1"/>
    <dgm:cxn modelId="{02A11FFF-BB1F-46A4-ACC4-A76E8327717D}" type="presParOf" srcId="{F14A8FE2-67B8-4D91-99B7-D9ADB8E47219}" destId="{85B4294C-F19A-4532-A099-7BE1EF0095CC}" srcOrd="0" destOrd="0" presId="urn:microsoft.com/office/officeart/2005/8/layout/orgChart1"/>
    <dgm:cxn modelId="{4BC9D372-31D7-4372-B463-D4E6D96D4C22}" type="presParOf" srcId="{85B4294C-F19A-4532-A099-7BE1EF0095CC}" destId="{01B8B986-09EB-47E7-95A9-14E8C76AA4AA}" srcOrd="0" destOrd="0" presId="urn:microsoft.com/office/officeart/2005/8/layout/orgChart1"/>
    <dgm:cxn modelId="{7F8BBA2D-EF4A-43E5-B105-6401AC09A3A9}" type="presParOf" srcId="{85B4294C-F19A-4532-A099-7BE1EF0095CC}" destId="{A12F0660-F43E-4956-9C53-340F2D1BA4E3}" srcOrd="1" destOrd="0" presId="urn:microsoft.com/office/officeart/2005/8/layout/orgChart1"/>
    <dgm:cxn modelId="{8C9CB49C-2200-49C5-ABC0-7040241025BE}" type="presParOf" srcId="{F14A8FE2-67B8-4D91-99B7-D9ADB8E47219}" destId="{4D2DFE5D-CA98-41F8-BF95-D1FC47F951BB}" srcOrd="1" destOrd="0" presId="urn:microsoft.com/office/officeart/2005/8/layout/orgChart1"/>
    <dgm:cxn modelId="{8A2E5205-08D9-408B-9EFB-E84611BBB568}" type="presParOf" srcId="{F14A8FE2-67B8-4D91-99B7-D9ADB8E47219}" destId="{3AF6EA3F-6AD2-47FC-BC00-52603E5D22E8}" srcOrd="2" destOrd="0" presId="urn:microsoft.com/office/officeart/2005/8/layout/orgChart1"/>
    <dgm:cxn modelId="{33D535F2-66EE-493E-AD3C-D4FEC9F4745E}" type="presParOf" srcId="{3BCACBCC-9DB8-450E-97D0-B054329912E0}" destId="{DE54E488-325E-45E3-A48E-F623BFCD2AE0}" srcOrd="4" destOrd="0" presId="urn:microsoft.com/office/officeart/2005/8/layout/orgChart1"/>
    <dgm:cxn modelId="{B08522A9-E3C9-4C66-ABB4-45970DC1149F}" type="presParOf" srcId="{3BCACBCC-9DB8-450E-97D0-B054329912E0}" destId="{A612F512-C740-434F-8BC7-A0EBB3232035}" srcOrd="5" destOrd="0" presId="urn:microsoft.com/office/officeart/2005/8/layout/orgChart1"/>
    <dgm:cxn modelId="{19FA015A-37C6-4A9B-9389-21ECE4D769CA}" type="presParOf" srcId="{A612F512-C740-434F-8BC7-A0EBB3232035}" destId="{2C984C82-4B55-478D-843B-FCEB1587C6E4}" srcOrd="0" destOrd="0" presId="urn:microsoft.com/office/officeart/2005/8/layout/orgChart1"/>
    <dgm:cxn modelId="{974969C7-DA60-4E6A-8629-EE7B6EC431B2}" type="presParOf" srcId="{2C984C82-4B55-478D-843B-FCEB1587C6E4}" destId="{F8A38D5C-AB49-4F3D-9B38-E3A921C8C4B1}" srcOrd="0" destOrd="0" presId="urn:microsoft.com/office/officeart/2005/8/layout/orgChart1"/>
    <dgm:cxn modelId="{65C702B3-BB29-486E-8A25-B7CFE4E0878C}" type="presParOf" srcId="{2C984C82-4B55-478D-843B-FCEB1587C6E4}" destId="{6C82E4EA-66A5-45C2-AAC2-0C79B51E4A83}" srcOrd="1" destOrd="0" presId="urn:microsoft.com/office/officeart/2005/8/layout/orgChart1"/>
    <dgm:cxn modelId="{33604DDA-FA41-4278-8BF1-64023F16F6C5}" type="presParOf" srcId="{A612F512-C740-434F-8BC7-A0EBB3232035}" destId="{2F0F86DE-183D-42EE-9886-5641484A3D2D}" srcOrd="1" destOrd="0" presId="urn:microsoft.com/office/officeart/2005/8/layout/orgChart1"/>
    <dgm:cxn modelId="{4128E3FB-EB08-49FB-8066-F47FA7537510}" type="presParOf" srcId="{A612F512-C740-434F-8BC7-A0EBB3232035}" destId="{5094781F-0DF6-40B9-862F-6A2B1CF89BF8}" srcOrd="2" destOrd="0" presId="urn:microsoft.com/office/officeart/2005/8/layout/orgChart1"/>
    <dgm:cxn modelId="{61B34068-24DF-4087-AB55-F271F49A3A7C}" type="presParOf" srcId="{A7CC3EF9-B1A4-4A73-B5FD-F5F326D2573D}" destId="{DD5F5EAF-211D-436F-AA8E-5D38FCB2388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8F5E5-C95E-42DC-AF48-456920AA17B4}">
      <dsp:nvSpPr>
        <dsp:cNvPr id="0" name=""/>
        <dsp:cNvSpPr/>
      </dsp:nvSpPr>
      <dsp:spPr>
        <a:xfrm>
          <a:off x="5257800" y="1852864"/>
          <a:ext cx="3719932" cy="645608"/>
        </a:xfrm>
        <a:custGeom>
          <a:avLst/>
          <a:gdLst/>
          <a:ahLst/>
          <a:cxnLst/>
          <a:rect l="0" t="0" r="0" b="0"/>
          <a:pathLst>
            <a:path>
              <a:moveTo>
                <a:pt x="0" y="0"/>
              </a:moveTo>
              <a:lnTo>
                <a:pt x="0" y="322804"/>
              </a:lnTo>
              <a:lnTo>
                <a:pt x="3719932" y="322804"/>
              </a:lnTo>
              <a:lnTo>
                <a:pt x="3719932" y="645608"/>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6AD82A3-8A68-4979-B3AA-CD8BED3DE033}">
      <dsp:nvSpPr>
        <dsp:cNvPr id="0" name=""/>
        <dsp:cNvSpPr/>
      </dsp:nvSpPr>
      <dsp:spPr>
        <a:xfrm>
          <a:off x="5212080" y="1852864"/>
          <a:ext cx="91440" cy="645608"/>
        </a:xfrm>
        <a:custGeom>
          <a:avLst/>
          <a:gdLst/>
          <a:ahLst/>
          <a:cxnLst/>
          <a:rect l="0" t="0" r="0" b="0"/>
          <a:pathLst>
            <a:path>
              <a:moveTo>
                <a:pt x="45720" y="0"/>
              </a:moveTo>
              <a:lnTo>
                <a:pt x="45720" y="645608"/>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1761CE6-6ED6-4B55-BAFF-381C49E133A1}">
      <dsp:nvSpPr>
        <dsp:cNvPr id="0" name=""/>
        <dsp:cNvSpPr/>
      </dsp:nvSpPr>
      <dsp:spPr>
        <a:xfrm>
          <a:off x="1537867" y="1852864"/>
          <a:ext cx="3719932" cy="645608"/>
        </a:xfrm>
        <a:custGeom>
          <a:avLst/>
          <a:gdLst/>
          <a:ahLst/>
          <a:cxnLst/>
          <a:rect l="0" t="0" r="0" b="0"/>
          <a:pathLst>
            <a:path>
              <a:moveTo>
                <a:pt x="3719932" y="0"/>
              </a:moveTo>
              <a:lnTo>
                <a:pt x="3719932" y="322804"/>
              </a:lnTo>
              <a:lnTo>
                <a:pt x="0" y="322804"/>
              </a:lnTo>
              <a:lnTo>
                <a:pt x="0" y="645608"/>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6EF76B2-84F9-4E17-B983-4E354E4368B8}">
      <dsp:nvSpPr>
        <dsp:cNvPr id="0" name=""/>
        <dsp:cNvSpPr/>
      </dsp:nvSpPr>
      <dsp:spPr>
        <a:xfrm>
          <a:off x="3720638" y="315702"/>
          <a:ext cx="3074323" cy="1537161"/>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rtl="1">
            <a:lnSpc>
              <a:spcPct val="90000"/>
            </a:lnSpc>
            <a:spcBef>
              <a:spcPct val="0"/>
            </a:spcBef>
            <a:spcAft>
              <a:spcPct val="35000"/>
            </a:spcAft>
            <a:buNone/>
          </a:pPr>
          <a:r>
            <a:rPr lang="fa-IR" sz="3200" kern="1200" dirty="0"/>
            <a:t>سیستم </a:t>
          </a:r>
          <a:r>
            <a:rPr lang="en-US" sz="3200" kern="1200" dirty="0"/>
            <a:t>SI</a:t>
          </a:r>
        </a:p>
      </dsp:txBody>
      <dsp:txXfrm>
        <a:off x="3720638" y="315702"/>
        <a:ext cx="3074323" cy="1537161"/>
      </dsp:txXfrm>
    </dsp:sp>
    <dsp:sp modelId="{63541349-D297-416C-BF70-A7590013F546}">
      <dsp:nvSpPr>
        <dsp:cNvPr id="0" name=""/>
        <dsp:cNvSpPr/>
      </dsp:nvSpPr>
      <dsp:spPr>
        <a:xfrm>
          <a:off x="706" y="2498473"/>
          <a:ext cx="3074323" cy="1537161"/>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C.G.S</a:t>
          </a:r>
        </a:p>
        <a:p>
          <a:pPr marL="0" lvl="0" indent="0" algn="ctr" defTabSz="1422400">
            <a:lnSpc>
              <a:spcPct val="90000"/>
            </a:lnSpc>
            <a:spcBef>
              <a:spcPct val="0"/>
            </a:spcBef>
            <a:spcAft>
              <a:spcPct val="35000"/>
            </a:spcAft>
            <a:buNone/>
          </a:pPr>
          <a:r>
            <a:rPr lang="fa-IR" sz="3200" kern="1200" dirty="0"/>
            <a:t>سانتی متر، گرام وثانیه</a:t>
          </a:r>
          <a:endParaRPr lang="en-US" sz="3200" kern="1200" dirty="0"/>
        </a:p>
      </dsp:txBody>
      <dsp:txXfrm>
        <a:off x="706" y="2498473"/>
        <a:ext cx="3074323" cy="1537161"/>
      </dsp:txXfrm>
    </dsp:sp>
    <dsp:sp modelId="{094BF786-29D6-42CE-8CF8-EBB68BAE1E72}">
      <dsp:nvSpPr>
        <dsp:cNvPr id="0" name=""/>
        <dsp:cNvSpPr/>
      </dsp:nvSpPr>
      <dsp:spPr>
        <a:xfrm>
          <a:off x="3720638" y="2498473"/>
          <a:ext cx="3074323" cy="1537161"/>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M.K.S</a:t>
          </a:r>
        </a:p>
        <a:p>
          <a:pPr marL="0" lvl="0" indent="0" algn="ctr" defTabSz="1422400">
            <a:lnSpc>
              <a:spcPct val="90000"/>
            </a:lnSpc>
            <a:spcBef>
              <a:spcPct val="0"/>
            </a:spcBef>
            <a:spcAft>
              <a:spcPct val="35000"/>
            </a:spcAft>
            <a:buNone/>
          </a:pPr>
          <a:r>
            <a:rPr lang="fa-IR" sz="3200" kern="1200" dirty="0"/>
            <a:t>متر، کیلوگرام وثانیه</a:t>
          </a:r>
          <a:endParaRPr lang="en-US" sz="3200" kern="1200" dirty="0"/>
        </a:p>
      </dsp:txBody>
      <dsp:txXfrm>
        <a:off x="3720638" y="2498473"/>
        <a:ext cx="3074323" cy="1537161"/>
      </dsp:txXfrm>
    </dsp:sp>
    <dsp:sp modelId="{BA8228E2-C46B-4A65-BA13-3D33312179BF}">
      <dsp:nvSpPr>
        <dsp:cNvPr id="0" name=""/>
        <dsp:cNvSpPr/>
      </dsp:nvSpPr>
      <dsp:spPr>
        <a:xfrm>
          <a:off x="7440570" y="2498473"/>
          <a:ext cx="3074323" cy="1537161"/>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M.T.S</a:t>
          </a:r>
        </a:p>
        <a:p>
          <a:pPr marL="0" lvl="0" indent="0" algn="ctr" defTabSz="1422400">
            <a:lnSpc>
              <a:spcPct val="90000"/>
            </a:lnSpc>
            <a:spcBef>
              <a:spcPct val="0"/>
            </a:spcBef>
            <a:spcAft>
              <a:spcPct val="35000"/>
            </a:spcAft>
            <a:buNone/>
          </a:pPr>
          <a:r>
            <a:rPr lang="fa-IR" sz="3200" kern="1200" dirty="0"/>
            <a:t>متر، تن وثانیه</a:t>
          </a:r>
          <a:endParaRPr lang="en-US" sz="3200" kern="1200" dirty="0"/>
        </a:p>
      </dsp:txBody>
      <dsp:txXfrm>
        <a:off x="7440570" y="2498473"/>
        <a:ext cx="3074323" cy="15371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11545F-86A6-46B3-8DAB-EFB168C073B1}">
      <dsp:nvSpPr>
        <dsp:cNvPr id="0" name=""/>
        <dsp:cNvSpPr/>
      </dsp:nvSpPr>
      <dsp:spPr>
        <a:xfrm>
          <a:off x="4809025" y="1929186"/>
          <a:ext cx="3390312" cy="589271"/>
        </a:xfrm>
        <a:custGeom>
          <a:avLst/>
          <a:gdLst/>
          <a:ahLst/>
          <a:cxnLst/>
          <a:rect l="0" t="0" r="0" b="0"/>
          <a:pathLst>
            <a:path>
              <a:moveTo>
                <a:pt x="0" y="0"/>
              </a:moveTo>
              <a:lnTo>
                <a:pt x="0" y="294635"/>
              </a:lnTo>
              <a:lnTo>
                <a:pt x="3390312" y="294635"/>
              </a:lnTo>
              <a:lnTo>
                <a:pt x="3390312" y="5892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2359AF-8163-4955-A10C-8F22FD3479DD}">
      <dsp:nvSpPr>
        <dsp:cNvPr id="0" name=""/>
        <dsp:cNvSpPr/>
      </dsp:nvSpPr>
      <dsp:spPr>
        <a:xfrm>
          <a:off x="4758292" y="1929186"/>
          <a:ext cx="91440" cy="589271"/>
        </a:xfrm>
        <a:custGeom>
          <a:avLst/>
          <a:gdLst/>
          <a:ahLst/>
          <a:cxnLst/>
          <a:rect l="0" t="0" r="0" b="0"/>
          <a:pathLst>
            <a:path>
              <a:moveTo>
                <a:pt x="50733" y="0"/>
              </a:moveTo>
              <a:lnTo>
                <a:pt x="50733" y="294635"/>
              </a:lnTo>
              <a:lnTo>
                <a:pt x="45720" y="294635"/>
              </a:lnTo>
              <a:lnTo>
                <a:pt x="45720" y="5892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0D614C-B1DE-4278-90D8-B7FC8C91E2A1}">
      <dsp:nvSpPr>
        <dsp:cNvPr id="0" name=""/>
        <dsp:cNvSpPr/>
      </dsp:nvSpPr>
      <dsp:spPr>
        <a:xfrm>
          <a:off x="1408686" y="1929186"/>
          <a:ext cx="3400339" cy="589271"/>
        </a:xfrm>
        <a:custGeom>
          <a:avLst/>
          <a:gdLst/>
          <a:ahLst/>
          <a:cxnLst/>
          <a:rect l="0" t="0" r="0" b="0"/>
          <a:pathLst>
            <a:path>
              <a:moveTo>
                <a:pt x="3400339" y="0"/>
              </a:moveTo>
              <a:lnTo>
                <a:pt x="3400339" y="294635"/>
              </a:lnTo>
              <a:lnTo>
                <a:pt x="0" y="294635"/>
              </a:lnTo>
              <a:lnTo>
                <a:pt x="0" y="5892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4FC19A-F961-48F9-BAE9-A6F485132A73}">
      <dsp:nvSpPr>
        <dsp:cNvPr id="0" name=""/>
        <dsp:cNvSpPr/>
      </dsp:nvSpPr>
      <dsp:spPr>
        <a:xfrm>
          <a:off x="10027" y="526159"/>
          <a:ext cx="9597996" cy="1403027"/>
        </a:xfrm>
        <a:prstGeom prst="rect">
          <a:avLst/>
        </a:prstGeom>
        <a:solidFill>
          <a:schemeClr val="accen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(SI)</a:t>
          </a:r>
          <a:r>
            <a:rPr lang="fa-IR" sz="2400" kern="1200" dirty="0"/>
            <a:t>واحدات توان درسیستم </a:t>
          </a:r>
          <a:endParaRPr lang="en-US" sz="2400" kern="1200" dirty="0"/>
        </a:p>
      </dsp:txBody>
      <dsp:txXfrm>
        <a:off x="10027" y="526159"/>
        <a:ext cx="9597996" cy="1403027"/>
      </dsp:txXfrm>
    </dsp:sp>
    <dsp:sp modelId="{BBC4288D-D1CF-4A8B-A678-C8EADA7B52E4}">
      <dsp:nvSpPr>
        <dsp:cNvPr id="0" name=""/>
        <dsp:cNvSpPr/>
      </dsp:nvSpPr>
      <dsp:spPr>
        <a:xfrm>
          <a:off x="5659" y="2518457"/>
          <a:ext cx="2806054" cy="1403027"/>
        </a:xfrm>
        <a:prstGeom prst="rect">
          <a:avLst/>
        </a:prstGeom>
        <a:solidFill>
          <a:schemeClr val="accen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C.G.S</a:t>
          </a:r>
        </a:p>
        <a:p>
          <a:pPr marL="0" lvl="0" indent="0" algn="ctr" defTabSz="10668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en-US" sz="2400" b="0" i="1" kern="1200" smtClean="0">
                    <a:latin typeface="Cambria Math" panose="02040503050406030204" pitchFamily="18" charset="0"/>
                  </a:rPr>
                  <m:t>𝑝</m:t>
                </m:r>
                <m:r>
                  <a:rPr lang="en-US" sz="2400" b="0" i="1" kern="1200" smtClean="0">
                    <a:latin typeface="Cambria Math" panose="02040503050406030204" pitchFamily="18" charset="0"/>
                  </a:rPr>
                  <m:t>=</m:t>
                </m:r>
                <m:f>
                  <m:fPr>
                    <m:ctrlPr>
                      <a:rPr lang="en-US" sz="2400" b="0" i="1" kern="1200" smtClean="0">
                        <a:latin typeface="Cambria Math" panose="02040503050406030204" pitchFamily="18" charset="0"/>
                      </a:rPr>
                    </m:ctrlPr>
                  </m:fPr>
                  <m:num>
                    <m:r>
                      <a:rPr lang="en-US" sz="2400" b="0" i="1" kern="1200" smtClean="0">
                        <a:latin typeface="Cambria Math" panose="02040503050406030204" pitchFamily="18" charset="0"/>
                      </a:rPr>
                      <m:t>𝑤</m:t>
                    </m:r>
                  </m:num>
                  <m:den>
                    <m:r>
                      <a:rPr lang="en-US" sz="2400" b="0" i="1" kern="1200" smtClean="0">
                        <a:latin typeface="Cambria Math" panose="02040503050406030204" pitchFamily="18" charset="0"/>
                      </a:rPr>
                      <m:t>𝑡</m:t>
                    </m:r>
                  </m:den>
                </m:f>
                <m:r>
                  <a:rPr lang="en-US" sz="2400" b="0" i="1" kern="1200" smtClean="0">
                    <a:latin typeface="Cambria Math" panose="02040503050406030204" pitchFamily="18" charset="0"/>
                  </a:rPr>
                  <m:t>=</m:t>
                </m:r>
                <m:f>
                  <m:fPr>
                    <m:ctrlPr>
                      <a:rPr lang="en-US" sz="2400" b="0" i="1" kern="1200" smtClean="0">
                        <a:latin typeface="Cambria Math" panose="02040503050406030204" pitchFamily="18" charset="0"/>
                      </a:rPr>
                    </m:ctrlPr>
                  </m:fPr>
                  <m:num>
                    <m:r>
                      <a:rPr lang="en-US" sz="2400" b="0" i="1" kern="1200" smtClean="0">
                        <a:latin typeface="Cambria Math" panose="02040503050406030204" pitchFamily="18" charset="0"/>
                      </a:rPr>
                      <m:t>𝑒𝑟𝑔</m:t>
                    </m:r>
                  </m:num>
                  <m:den>
                    <m:r>
                      <a:rPr lang="en-US" sz="2400" b="0" i="1" kern="1200" smtClean="0">
                        <a:latin typeface="Cambria Math" panose="02040503050406030204" pitchFamily="18" charset="0"/>
                      </a:rPr>
                      <m:t>𝑠</m:t>
                    </m:r>
                  </m:den>
                </m:f>
              </m:oMath>
            </m:oMathPara>
          </a14:m>
          <a:endParaRPr lang="en-US" sz="2400" kern="1200" dirty="0"/>
        </a:p>
      </dsp:txBody>
      <dsp:txXfrm>
        <a:off x="5659" y="2518457"/>
        <a:ext cx="2806054" cy="1403027"/>
      </dsp:txXfrm>
    </dsp:sp>
    <dsp:sp modelId="{14C64927-47C6-4213-9B0B-FA299CA69627}">
      <dsp:nvSpPr>
        <dsp:cNvPr id="0" name=""/>
        <dsp:cNvSpPr/>
      </dsp:nvSpPr>
      <dsp:spPr>
        <a:xfrm>
          <a:off x="3400984" y="2518457"/>
          <a:ext cx="2806054" cy="1403027"/>
        </a:xfrm>
        <a:prstGeom prst="rect">
          <a:avLst/>
        </a:prstGeom>
        <a:solidFill>
          <a:schemeClr val="accen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M.K.S</a:t>
          </a:r>
        </a:p>
        <a:p>
          <a:pPr marL="0" lvl="0" indent="0" algn="ctr" defTabSz="10668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en-US" sz="2400" b="0" i="1" kern="1200" smtClean="0">
                    <a:latin typeface="Cambria Math" panose="02040503050406030204" pitchFamily="18" charset="0"/>
                  </a:rPr>
                  <m:t>𝑝</m:t>
                </m:r>
                <m:r>
                  <a:rPr lang="en-US" sz="2400" b="0" i="1" kern="1200" smtClean="0">
                    <a:latin typeface="Cambria Math" panose="02040503050406030204" pitchFamily="18" charset="0"/>
                  </a:rPr>
                  <m:t>=</m:t>
                </m:r>
                <m:f>
                  <m:fPr>
                    <m:ctrlPr>
                      <a:rPr lang="en-US" sz="2400" b="0" i="1" kern="1200" smtClean="0">
                        <a:latin typeface="Cambria Math" panose="02040503050406030204" pitchFamily="18" charset="0"/>
                      </a:rPr>
                    </m:ctrlPr>
                  </m:fPr>
                  <m:num>
                    <m:r>
                      <a:rPr lang="en-US" sz="2400" b="0" i="1" kern="1200" smtClean="0">
                        <a:latin typeface="Cambria Math" panose="02040503050406030204" pitchFamily="18" charset="0"/>
                      </a:rPr>
                      <m:t>𝑤</m:t>
                    </m:r>
                  </m:num>
                  <m:den>
                    <m:r>
                      <a:rPr lang="en-US" sz="2400" b="0" i="1" kern="1200" smtClean="0">
                        <a:latin typeface="Cambria Math" panose="02040503050406030204" pitchFamily="18" charset="0"/>
                      </a:rPr>
                      <m:t>𝑡</m:t>
                    </m:r>
                  </m:den>
                </m:f>
                <m:r>
                  <a:rPr lang="en-US" sz="2400" b="0" i="1" kern="1200" smtClean="0">
                    <a:latin typeface="Cambria Math" panose="02040503050406030204" pitchFamily="18" charset="0"/>
                  </a:rPr>
                  <m:t>=</m:t>
                </m:r>
                <m:f>
                  <m:fPr>
                    <m:ctrlPr>
                      <a:rPr lang="en-US" sz="2400" b="0" i="1" kern="1200" smtClean="0">
                        <a:latin typeface="Cambria Math" panose="02040503050406030204" pitchFamily="18" charset="0"/>
                      </a:rPr>
                    </m:ctrlPr>
                  </m:fPr>
                  <m:num>
                    <m:r>
                      <a:rPr lang="en-US" sz="2400" b="0" i="1" kern="1200" smtClean="0">
                        <a:latin typeface="Cambria Math" panose="02040503050406030204" pitchFamily="18" charset="0"/>
                      </a:rPr>
                      <m:t>𝑗</m:t>
                    </m:r>
                  </m:num>
                  <m:den>
                    <m:r>
                      <a:rPr lang="en-US" sz="2400" b="0" i="1" kern="1200" smtClean="0">
                        <a:latin typeface="Cambria Math" panose="02040503050406030204" pitchFamily="18" charset="0"/>
                      </a:rPr>
                      <m:t>𝑠</m:t>
                    </m:r>
                  </m:den>
                </m:f>
                <m:r>
                  <a:rPr lang="en-US" sz="2400" b="0" i="1" kern="1200" smtClean="0">
                    <a:latin typeface="Cambria Math" panose="02040503050406030204" pitchFamily="18" charset="0"/>
                  </a:rPr>
                  <m:t>=</m:t>
                </m:r>
                <m:r>
                  <a:rPr lang="en-US" sz="2400" b="0" i="1" kern="1200" smtClean="0">
                    <a:latin typeface="Cambria Math" panose="02040503050406030204" pitchFamily="18" charset="0"/>
                  </a:rPr>
                  <m:t>𝑤𝑎𝑡𝑡</m:t>
                </m:r>
              </m:oMath>
            </m:oMathPara>
          </a14:m>
          <a:endParaRPr lang="en-US" sz="2400" kern="1200" dirty="0"/>
        </a:p>
      </dsp:txBody>
      <dsp:txXfrm>
        <a:off x="3400984" y="2518457"/>
        <a:ext cx="2806054" cy="1403027"/>
      </dsp:txXfrm>
    </dsp:sp>
    <dsp:sp modelId="{5F74CBBC-1477-4990-9A14-17861D3BD961}">
      <dsp:nvSpPr>
        <dsp:cNvPr id="0" name=""/>
        <dsp:cNvSpPr/>
      </dsp:nvSpPr>
      <dsp:spPr>
        <a:xfrm>
          <a:off x="6796310" y="2518457"/>
          <a:ext cx="2806054" cy="1403027"/>
        </a:xfrm>
        <a:prstGeom prst="rect">
          <a:avLst/>
        </a:prstGeom>
        <a:solidFill>
          <a:schemeClr val="accen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M.T.S</a:t>
          </a:r>
        </a:p>
        <a:p>
          <a:pPr marL="0" lvl="0" indent="0" algn="ctr" defTabSz="10668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en-US" sz="2400" b="0" i="1" kern="1200" smtClean="0">
                    <a:latin typeface="Cambria Math" panose="02040503050406030204" pitchFamily="18" charset="0"/>
                  </a:rPr>
                  <m:t>𝑝</m:t>
                </m:r>
                <m:r>
                  <a:rPr lang="en-US" sz="2400" b="0" i="1" kern="1200" smtClean="0">
                    <a:latin typeface="Cambria Math" panose="02040503050406030204" pitchFamily="18" charset="0"/>
                  </a:rPr>
                  <m:t>=</m:t>
                </m:r>
                <m:f>
                  <m:fPr>
                    <m:ctrlPr>
                      <a:rPr lang="en-US" sz="2400" b="0" i="1" kern="1200" smtClean="0">
                        <a:latin typeface="Cambria Math" panose="02040503050406030204" pitchFamily="18" charset="0"/>
                      </a:rPr>
                    </m:ctrlPr>
                  </m:fPr>
                  <m:num>
                    <m:r>
                      <a:rPr lang="en-US" sz="2400" b="0" i="1" kern="1200" smtClean="0">
                        <a:latin typeface="Cambria Math" panose="02040503050406030204" pitchFamily="18" charset="0"/>
                      </a:rPr>
                      <m:t>𝑤</m:t>
                    </m:r>
                  </m:num>
                  <m:den>
                    <m:r>
                      <a:rPr lang="en-US" sz="2400" b="0" i="1" kern="1200" smtClean="0">
                        <a:latin typeface="Cambria Math" panose="02040503050406030204" pitchFamily="18" charset="0"/>
                      </a:rPr>
                      <m:t>𝑡</m:t>
                    </m:r>
                  </m:den>
                </m:f>
                <m:r>
                  <a:rPr lang="en-US" sz="2400" b="0" i="1" kern="1200" smtClean="0">
                    <a:latin typeface="Cambria Math" panose="02040503050406030204" pitchFamily="18" charset="0"/>
                  </a:rPr>
                  <m:t>=</m:t>
                </m:r>
                <m:f>
                  <m:fPr>
                    <m:ctrlPr>
                      <a:rPr lang="en-US" sz="2400" b="0" i="1" kern="1200" smtClean="0">
                        <a:latin typeface="Cambria Math" panose="02040503050406030204" pitchFamily="18" charset="0"/>
                      </a:rPr>
                    </m:ctrlPr>
                  </m:fPr>
                  <m:num>
                    <m:r>
                      <a:rPr lang="en-US" sz="2400" b="0" i="1" kern="1200" smtClean="0">
                        <a:latin typeface="Cambria Math" panose="02040503050406030204" pitchFamily="18" charset="0"/>
                      </a:rPr>
                      <m:t>𝑘𝑗</m:t>
                    </m:r>
                  </m:num>
                  <m:den>
                    <m:r>
                      <a:rPr lang="en-US" sz="2400" b="0" i="1" kern="1200" smtClean="0">
                        <a:latin typeface="Cambria Math" panose="02040503050406030204" pitchFamily="18" charset="0"/>
                      </a:rPr>
                      <m:t>𝑠</m:t>
                    </m:r>
                  </m:den>
                </m:f>
                <m:r>
                  <a:rPr lang="en-US" sz="2400" b="0" i="1" kern="1200" smtClean="0">
                    <a:latin typeface="Cambria Math" panose="02040503050406030204" pitchFamily="18" charset="0"/>
                  </a:rPr>
                  <m:t>=</m:t>
                </m:r>
                <m:r>
                  <a:rPr lang="en-US" sz="2400" b="0" i="1" kern="1200" smtClean="0">
                    <a:latin typeface="Cambria Math" panose="02040503050406030204" pitchFamily="18" charset="0"/>
                  </a:rPr>
                  <m:t>𝑘𝑤𝑎𝑡𝑡</m:t>
                </m:r>
              </m:oMath>
            </m:oMathPara>
          </a14:m>
          <a:endParaRPr lang="en-US" sz="2400" kern="1200" dirty="0"/>
        </a:p>
      </dsp:txBody>
      <dsp:txXfrm>
        <a:off x="6796310" y="2518457"/>
        <a:ext cx="2806054" cy="14030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54E488-325E-45E3-A48E-F623BFCD2AE0}">
      <dsp:nvSpPr>
        <dsp:cNvPr id="0" name=""/>
        <dsp:cNvSpPr/>
      </dsp:nvSpPr>
      <dsp:spPr>
        <a:xfrm>
          <a:off x="5090614" y="1408069"/>
          <a:ext cx="3736937" cy="581730"/>
        </a:xfrm>
        <a:custGeom>
          <a:avLst/>
          <a:gdLst/>
          <a:ahLst/>
          <a:cxnLst/>
          <a:rect l="0" t="0" r="0" b="0"/>
          <a:pathLst>
            <a:path>
              <a:moveTo>
                <a:pt x="0" y="0"/>
              </a:moveTo>
              <a:lnTo>
                <a:pt x="0" y="297900"/>
              </a:lnTo>
              <a:lnTo>
                <a:pt x="3736937" y="297900"/>
              </a:lnTo>
              <a:lnTo>
                <a:pt x="3736937" y="5817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D83200-7C2F-4493-A604-9778FED55319}">
      <dsp:nvSpPr>
        <dsp:cNvPr id="0" name=""/>
        <dsp:cNvSpPr/>
      </dsp:nvSpPr>
      <dsp:spPr>
        <a:xfrm>
          <a:off x="5090614" y="1408069"/>
          <a:ext cx="466130" cy="581730"/>
        </a:xfrm>
        <a:custGeom>
          <a:avLst/>
          <a:gdLst/>
          <a:ahLst/>
          <a:cxnLst/>
          <a:rect l="0" t="0" r="0" b="0"/>
          <a:pathLst>
            <a:path>
              <a:moveTo>
                <a:pt x="0" y="0"/>
              </a:moveTo>
              <a:lnTo>
                <a:pt x="0" y="297900"/>
              </a:lnTo>
              <a:lnTo>
                <a:pt x="466130" y="297900"/>
              </a:lnTo>
              <a:lnTo>
                <a:pt x="466130" y="5817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6543AE-633E-4BA6-8DDF-CF459F7CFF16}">
      <dsp:nvSpPr>
        <dsp:cNvPr id="0" name=""/>
        <dsp:cNvSpPr/>
      </dsp:nvSpPr>
      <dsp:spPr>
        <a:xfrm>
          <a:off x="1819807" y="1408069"/>
          <a:ext cx="3270806" cy="581730"/>
        </a:xfrm>
        <a:custGeom>
          <a:avLst/>
          <a:gdLst/>
          <a:ahLst/>
          <a:cxnLst/>
          <a:rect l="0" t="0" r="0" b="0"/>
          <a:pathLst>
            <a:path>
              <a:moveTo>
                <a:pt x="3270806" y="0"/>
              </a:moveTo>
              <a:lnTo>
                <a:pt x="3270806" y="297900"/>
              </a:lnTo>
              <a:lnTo>
                <a:pt x="0" y="297900"/>
              </a:lnTo>
              <a:lnTo>
                <a:pt x="0" y="5817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B16C09-DC28-4009-8FD9-DBEC6CF1CFD7}">
      <dsp:nvSpPr>
        <dsp:cNvPr id="0" name=""/>
        <dsp:cNvSpPr/>
      </dsp:nvSpPr>
      <dsp:spPr>
        <a:xfrm>
          <a:off x="1891008" y="56496"/>
          <a:ext cx="6399211" cy="1351573"/>
        </a:xfrm>
        <a:prstGeom prst="rect">
          <a:avLst/>
        </a:prstGeom>
        <a:solidFill>
          <a:schemeClr val="accen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(SI)</a:t>
          </a:r>
          <a:r>
            <a:rPr lang="fa-IR" sz="2300" kern="1200" dirty="0"/>
            <a:t> واحدات فشاردرسیستم</a:t>
          </a:r>
          <a:endParaRPr lang="en-US" sz="2300" kern="1200" dirty="0"/>
        </a:p>
      </dsp:txBody>
      <dsp:txXfrm>
        <a:off x="1891008" y="56496"/>
        <a:ext cx="6399211" cy="1351573"/>
      </dsp:txXfrm>
    </dsp:sp>
    <dsp:sp modelId="{7060B492-3B49-45E0-985A-CDE01E06F34C}">
      <dsp:nvSpPr>
        <dsp:cNvPr id="0" name=""/>
        <dsp:cNvSpPr/>
      </dsp:nvSpPr>
      <dsp:spPr>
        <a:xfrm>
          <a:off x="2104" y="1989800"/>
          <a:ext cx="3635407" cy="1351573"/>
        </a:xfrm>
        <a:prstGeom prst="rect">
          <a:avLst/>
        </a:prstGeom>
        <a:solidFill>
          <a:schemeClr val="accen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C.G.S</a:t>
          </a:r>
        </a:p>
        <a:p>
          <a:pPr marL="0" lvl="0" indent="0" algn="ctr" defTabSz="102235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en-US" sz="2300" b="0" i="1" kern="1200" smtClean="0">
                    <a:latin typeface="Cambria Math" panose="02040503050406030204" pitchFamily="18" charset="0"/>
                  </a:rPr>
                  <m:t>𝑝</m:t>
                </m:r>
                <m:r>
                  <a:rPr lang="en-US" sz="2300" b="0" i="1" kern="1200" smtClean="0">
                    <a:latin typeface="Cambria Math" panose="02040503050406030204" pitchFamily="18" charset="0"/>
                  </a:rPr>
                  <m:t>=</m:t>
                </m:r>
                <m:f>
                  <m:fPr>
                    <m:ctrlPr>
                      <a:rPr lang="en-US" sz="2300" b="0" i="1" kern="1200" smtClean="0">
                        <a:latin typeface="Cambria Math" panose="02040503050406030204" pitchFamily="18" charset="0"/>
                      </a:rPr>
                    </m:ctrlPr>
                  </m:fPr>
                  <m:num>
                    <m:r>
                      <a:rPr lang="en-US" sz="2300" b="0" i="1" kern="1200" smtClean="0">
                        <a:latin typeface="Cambria Math" panose="02040503050406030204" pitchFamily="18" charset="0"/>
                      </a:rPr>
                      <m:t>𝐹</m:t>
                    </m:r>
                  </m:num>
                  <m:den>
                    <m:r>
                      <a:rPr lang="en-US" sz="2300" b="0" i="1" kern="1200" smtClean="0">
                        <a:latin typeface="Cambria Math" panose="02040503050406030204" pitchFamily="18" charset="0"/>
                      </a:rPr>
                      <m:t>𝐴</m:t>
                    </m:r>
                  </m:den>
                </m:f>
                <m:r>
                  <a:rPr lang="en-US" sz="2300" b="0" i="1" kern="1200" smtClean="0">
                    <a:latin typeface="Cambria Math" panose="02040503050406030204" pitchFamily="18" charset="0"/>
                  </a:rPr>
                  <m:t>=</m:t>
                </m:r>
                <m:f>
                  <m:fPr>
                    <m:ctrlPr>
                      <a:rPr lang="en-US" sz="2300" b="0" i="1" kern="1200" smtClean="0">
                        <a:latin typeface="Cambria Math" panose="02040503050406030204" pitchFamily="18" charset="0"/>
                      </a:rPr>
                    </m:ctrlPr>
                  </m:fPr>
                  <m:num>
                    <m:r>
                      <a:rPr lang="en-US" sz="2300" b="0" i="1" kern="1200" smtClean="0">
                        <a:latin typeface="Cambria Math" panose="02040503050406030204" pitchFamily="18" charset="0"/>
                      </a:rPr>
                      <m:t>𝑑𝑦𝑛𝑒</m:t>
                    </m:r>
                  </m:num>
                  <m:den>
                    <m:sSup>
                      <m:sSupPr>
                        <m:ctrlPr>
                          <a:rPr lang="en-US" sz="2300" b="0" i="1" kern="1200" smtClean="0">
                            <a:latin typeface="Cambria Math" panose="02040503050406030204" pitchFamily="18" charset="0"/>
                          </a:rPr>
                        </m:ctrlPr>
                      </m:sSupPr>
                      <m:e>
                        <m:r>
                          <a:rPr lang="en-US" sz="2300" b="0" i="1" kern="1200" smtClean="0">
                            <a:latin typeface="Cambria Math" panose="02040503050406030204" pitchFamily="18" charset="0"/>
                          </a:rPr>
                          <m:t>𝑐𝑚</m:t>
                        </m:r>
                      </m:e>
                      <m:sup>
                        <m:r>
                          <a:rPr lang="en-US" sz="2300" b="0" i="1" kern="1200" smtClean="0">
                            <a:latin typeface="Cambria Math" panose="02040503050406030204" pitchFamily="18" charset="0"/>
                          </a:rPr>
                          <m:t>2</m:t>
                        </m:r>
                      </m:sup>
                    </m:sSup>
                  </m:den>
                </m:f>
                <m:r>
                  <a:rPr lang="en-US" sz="2300" b="0" i="1" kern="1200" smtClean="0">
                    <a:latin typeface="Cambria Math" panose="02040503050406030204" pitchFamily="18" charset="0"/>
                  </a:rPr>
                  <m:t>=</m:t>
                </m:r>
                <m:r>
                  <a:rPr lang="en-US" sz="2300" b="0" i="1" kern="1200" smtClean="0">
                    <a:latin typeface="Cambria Math" panose="02040503050406030204" pitchFamily="18" charset="0"/>
                  </a:rPr>
                  <m:t>𝑏𝑎𝑟𝑦𝑒</m:t>
                </m:r>
                <m:r>
                  <a:rPr lang="en-US" sz="2300" b="0" i="1" kern="1200" smtClean="0">
                    <a:latin typeface="Cambria Math" panose="02040503050406030204" pitchFamily="18" charset="0"/>
                  </a:rPr>
                  <m:t>(</m:t>
                </m:r>
                <m:r>
                  <a:rPr lang="en-US" sz="2300" b="0" i="1" kern="1200" smtClean="0">
                    <a:latin typeface="Cambria Math" panose="02040503050406030204" pitchFamily="18" charset="0"/>
                  </a:rPr>
                  <m:t>𝐵𝑎</m:t>
                </m:r>
                <m:r>
                  <a:rPr lang="en-US" sz="2300" b="0" i="1" kern="1200" smtClean="0">
                    <a:latin typeface="Cambria Math" panose="02040503050406030204" pitchFamily="18" charset="0"/>
                  </a:rPr>
                  <m:t>)</m:t>
                </m:r>
              </m:oMath>
            </m:oMathPara>
          </a14:m>
          <a:endParaRPr lang="en-US" sz="2300" kern="1200" dirty="0"/>
        </a:p>
      </dsp:txBody>
      <dsp:txXfrm>
        <a:off x="2104" y="1989800"/>
        <a:ext cx="3635407" cy="1351573"/>
      </dsp:txXfrm>
    </dsp:sp>
    <dsp:sp modelId="{01B8B986-09EB-47E7-95A9-14E8C76AA4AA}">
      <dsp:nvSpPr>
        <dsp:cNvPr id="0" name=""/>
        <dsp:cNvSpPr/>
      </dsp:nvSpPr>
      <dsp:spPr>
        <a:xfrm>
          <a:off x="4205171" y="1989800"/>
          <a:ext cx="2703146" cy="1351573"/>
        </a:xfrm>
        <a:prstGeom prst="rect">
          <a:avLst/>
        </a:prstGeom>
        <a:solidFill>
          <a:schemeClr val="accen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M.K.S</a:t>
          </a:r>
        </a:p>
        <a:p>
          <a:pPr marL="0" lvl="0" indent="0" algn="ctr" defTabSz="102235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en-US" sz="2300" b="0" i="1" kern="1200" smtClean="0">
                    <a:latin typeface="Cambria Math" panose="02040503050406030204" pitchFamily="18" charset="0"/>
                  </a:rPr>
                  <m:t>𝑝</m:t>
                </m:r>
                <m:r>
                  <a:rPr lang="en-US" sz="2300" b="0" i="1" kern="1200" smtClean="0">
                    <a:latin typeface="Cambria Math" panose="02040503050406030204" pitchFamily="18" charset="0"/>
                  </a:rPr>
                  <m:t>=</m:t>
                </m:r>
                <m:f>
                  <m:fPr>
                    <m:ctrlPr>
                      <a:rPr lang="en-US" sz="2300" b="0" i="1" kern="1200" smtClean="0">
                        <a:latin typeface="Cambria Math" panose="02040503050406030204" pitchFamily="18" charset="0"/>
                      </a:rPr>
                    </m:ctrlPr>
                  </m:fPr>
                  <m:num>
                    <m:r>
                      <a:rPr lang="en-US" sz="2300" b="0" i="1" kern="1200" smtClean="0">
                        <a:latin typeface="Cambria Math" panose="02040503050406030204" pitchFamily="18" charset="0"/>
                      </a:rPr>
                      <m:t>𝐹</m:t>
                    </m:r>
                  </m:num>
                  <m:den>
                    <m:r>
                      <a:rPr lang="en-US" sz="2300" b="0" i="1" kern="1200" smtClean="0">
                        <a:latin typeface="Cambria Math" panose="02040503050406030204" pitchFamily="18" charset="0"/>
                      </a:rPr>
                      <m:t>𝐴</m:t>
                    </m:r>
                  </m:den>
                </m:f>
                <m:r>
                  <a:rPr lang="en-US" sz="2300" b="0" i="1" kern="1200" smtClean="0">
                    <a:latin typeface="Cambria Math" panose="02040503050406030204" pitchFamily="18" charset="0"/>
                  </a:rPr>
                  <m:t>=</m:t>
                </m:r>
                <m:f>
                  <m:fPr>
                    <m:ctrlPr>
                      <a:rPr lang="en-US" sz="2300" b="0" i="1" kern="1200" smtClean="0">
                        <a:latin typeface="Cambria Math" panose="02040503050406030204" pitchFamily="18" charset="0"/>
                      </a:rPr>
                    </m:ctrlPr>
                  </m:fPr>
                  <m:num>
                    <m:r>
                      <a:rPr lang="en-US" sz="2300" b="0" i="1" kern="1200" smtClean="0">
                        <a:latin typeface="Cambria Math" panose="02040503050406030204" pitchFamily="18" charset="0"/>
                      </a:rPr>
                      <m:t>𝑁</m:t>
                    </m:r>
                  </m:num>
                  <m:den>
                    <m:sSup>
                      <m:sSupPr>
                        <m:ctrlPr>
                          <a:rPr lang="en-US" sz="2300" b="0" i="1" kern="1200" smtClean="0">
                            <a:latin typeface="Cambria Math" panose="02040503050406030204" pitchFamily="18" charset="0"/>
                          </a:rPr>
                        </m:ctrlPr>
                      </m:sSupPr>
                      <m:e>
                        <m:r>
                          <a:rPr lang="en-US" sz="2300" b="0" i="1" kern="1200" smtClean="0">
                            <a:latin typeface="Cambria Math" panose="02040503050406030204" pitchFamily="18" charset="0"/>
                          </a:rPr>
                          <m:t>𝑚</m:t>
                        </m:r>
                      </m:e>
                      <m:sup>
                        <m:r>
                          <a:rPr lang="en-US" sz="2300" b="0" i="1" kern="1200" smtClean="0">
                            <a:latin typeface="Cambria Math" panose="02040503050406030204" pitchFamily="18" charset="0"/>
                          </a:rPr>
                          <m:t>2</m:t>
                        </m:r>
                      </m:sup>
                    </m:sSup>
                  </m:den>
                </m:f>
                <m:r>
                  <a:rPr lang="en-US" sz="2300" b="0" i="1" kern="1200" smtClean="0">
                    <a:latin typeface="Cambria Math" panose="02040503050406030204" pitchFamily="18" charset="0"/>
                  </a:rPr>
                  <m:t>=</m:t>
                </m:r>
                <m:r>
                  <a:rPr lang="en-US" sz="2300" b="0" i="1" kern="1200" smtClean="0">
                    <a:latin typeface="Cambria Math" panose="02040503050406030204" pitchFamily="18" charset="0"/>
                  </a:rPr>
                  <m:t>𝑃𝑎</m:t>
                </m:r>
              </m:oMath>
            </m:oMathPara>
          </a14:m>
          <a:endParaRPr lang="en-US" sz="2300" kern="1200" dirty="0"/>
        </a:p>
      </dsp:txBody>
      <dsp:txXfrm>
        <a:off x="4205171" y="1989800"/>
        <a:ext cx="2703146" cy="1351573"/>
      </dsp:txXfrm>
    </dsp:sp>
    <dsp:sp modelId="{F8A38D5C-AB49-4F3D-9B38-E3A921C8C4B1}">
      <dsp:nvSpPr>
        <dsp:cNvPr id="0" name=""/>
        <dsp:cNvSpPr/>
      </dsp:nvSpPr>
      <dsp:spPr>
        <a:xfrm>
          <a:off x="7475978" y="1989800"/>
          <a:ext cx="2703146" cy="1351573"/>
        </a:xfrm>
        <a:prstGeom prst="rect">
          <a:avLst/>
        </a:prstGeom>
        <a:solidFill>
          <a:schemeClr val="accen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M.T.S</a:t>
          </a:r>
        </a:p>
        <a:p>
          <a:pPr marL="0" lvl="0" indent="0" algn="ctr" defTabSz="102235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en-US" sz="2300" b="0" i="1" kern="1200" smtClean="0">
                    <a:latin typeface="Cambria Math" panose="02040503050406030204" pitchFamily="18" charset="0"/>
                  </a:rPr>
                  <m:t>𝑝</m:t>
                </m:r>
                <m:r>
                  <a:rPr lang="en-US" sz="2300" b="0" i="1" kern="1200" smtClean="0">
                    <a:latin typeface="Cambria Math" panose="02040503050406030204" pitchFamily="18" charset="0"/>
                  </a:rPr>
                  <m:t>=</m:t>
                </m:r>
                <m:f>
                  <m:fPr>
                    <m:ctrlPr>
                      <a:rPr lang="en-US" sz="2300" b="0" i="1" kern="1200" smtClean="0">
                        <a:latin typeface="Cambria Math" panose="02040503050406030204" pitchFamily="18" charset="0"/>
                      </a:rPr>
                    </m:ctrlPr>
                  </m:fPr>
                  <m:num>
                    <m:r>
                      <a:rPr lang="en-US" sz="2300" b="0" i="1" kern="1200" smtClean="0">
                        <a:latin typeface="Cambria Math" panose="02040503050406030204" pitchFamily="18" charset="0"/>
                      </a:rPr>
                      <m:t>𝐹</m:t>
                    </m:r>
                  </m:num>
                  <m:den>
                    <m:r>
                      <a:rPr lang="en-US" sz="2300" b="0" i="1" kern="1200" smtClean="0">
                        <a:latin typeface="Cambria Math" panose="02040503050406030204" pitchFamily="18" charset="0"/>
                      </a:rPr>
                      <m:t>𝐴</m:t>
                    </m:r>
                  </m:den>
                </m:f>
                <m:r>
                  <a:rPr lang="en-US" sz="2300" b="0" i="1" kern="1200" smtClean="0">
                    <a:latin typeface="Cambria Math" panose="02040503050406030204" pitchFamily="18" charset="0"/>
                  </a:rPr>
                  <m:t>=</m:t>
                </m:r>
                <m:f>
                  <m:fPr>
                    <m:ctrlPr>
                      <a:rPr lang="en-US" sz="2300" b="0" i="1" kern="1200" smtClean="0">
                        <a:latin typeface="Cambria Math" panose="02040503050406030204" pitchFamily="18" charset="0"/>
                      </a:rPr>
                    </m:ctrlPr>
                  </m:fPr>
                  <m:num>
                    <m:r>
                      <a:rPr lang="en-US" sz="2300" b="0" i="1" kern="1200" smtClean="0">
                        <a:latin typeface="Cambria Math" panose="02040503050406030204" pitchFamily="18" charset="0"/>
                      </a:rPr>
                      <m:t>𝐾𝑁</m:t>
                    </m:r>
                  </m:num>
                  <m:den>
                    <m:sSup>
                      <m:sSupPr>
                        <m:ctrlPr>
                          <a:rPr lang="en-US" sz="2300" b="0" i="1" kern="1200" smtClean="0">
                            <a:latin typeface="Cambria Math" panose="02040503050406030204" pitchFamily="18" charset="0"/>
                          </a:rPr>
                        </m:ctrlPr>
                      </m:sSupPr>
                      <m:e>
                        <m:r>
                          <a:rPr lang="en-US" sz="2300" b="0" i="1" kern="1200" smtClean="0">
                            <a:latin typeface="Cambria Math" panose="02040503050406030204" pitchFamily="18" charset="0"/>
                          </a:rPr>
                          <m:t>𝑚</m:t>
                        </m:r>
                      </m:e>
                      <m:sup>
                        <m:r>
                          <a:rPr lang="en-US" sz="2300" b="0" i="1" kern="1200" smtClean="0">
                            <a:latin typeface="Cambria Math" panose="02040503050406030204" pitchFamily="18" charset="0"/>
                          </a:rPr>
                          <m:t>2</m:t>
                        </m:r>
                      </m:sup>
                    </m:sSup>
                  </m:den>
                </m:f>
                <m:r>
                  <a:rPr lang="en-US" sz="2300" b="0" i="1" kern="1200" smtClean="0">
                    <a:latin typeface="Cambria Math" panose="02040503050406030204" pitchFamily="18" charset="0"/>
                  </a:rPr>
                  <m:t>=</m:t>
                </m:r>
                <m:r>
                  <a:rPr lang="en-US" sz="2300" b="0" i="1" kern="1200" smtClean="0">
                    <a:latin typeface="Cambria Math" panose="02040503050406030204" pitchFamily="18" charset="0"/>
                  </a:rPr>
                  <m:t>𝐾𝑃𝑎</m:t>
                </m:r>
              </m:oMath>
            </m:oMathPara>
          </a14:m>
          <a:endParaRPr lang="en-US" sz="2300" kern="1200" dirty="0"/>
        </a:p>
      </dsp:txBody>
      <dsp:txXfrm>
        <a:off x="7475978" y="1989800"/>
        <a:ext cx="2703146" cy="135157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C341F61-BD85-086F-2681-A04A3D81C95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fa-IR" dirty="0"/>
              <a:t>تهیه شده توسط استاد چمن شاه عالمی</a:t>
            </a:r>
            <a:endParaRPr lang="en-US" dirty="0"/>
          </a:p>
        </p:txBody>
      </p:sp>
      <p:sp>
        <p:nvSpPr>
          <p:cNvPr id="3" name="Date Placeholder 2">
            <a:extLst>
              <a:ext uri="{FF2B5EF4-FFF2-40B4-BE49-F238E27FC236}">
                <a16:creationId xmlns:a16="http://schemas.microsoft.com/office/drawing/2014/main" id="{5951E6B9-CB5F-9CC0-A1A5-D4AC1C68598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D2CF41-7B4B-4E24-A063-98AD2C19B5E0}" type="datetimeFigureOut">
              <a:rPr lang="en-US" smtClean="0"/>
              <a:t>1/26/2026</a:t>
            </a:fld>
            <a:endParaRPr lang="en-US"/>
          </a:p>
        </p:txBody>
      </p:sp>
      <p:sp>
        <p:nvSpPr>
          <p:cNvPr id="4" name="Footer Placeholder 3">
            <a:extLst>
              <a:ext uri="{FF2B5EF4-FFF2-40B4-BE49-F238E27FC236}">
                <a16:creationId xmlns:a16="http://schemas.microsoft.com/office/drawing/2014/main" id="{79C2BC59-174E-6C00-16F8-789582355C6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208CD48-30D7-5568-401B-86B41A7E6B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ECF7CB0-041A-4AE3-829F-0512E9AAEEE5}" type="slidenum">
              <a:rPr lang="en-US" smtClean="0"/>
              <a:t>‹#›</a:t>
            </a:fld>
            <a:endParaRPr lang="en-US"/>
          </a:p>
        </p:txBody>
      </p:sp>
    </p:spTree>
    <p:extLst>
      <p:ext uri="{BB962C8B-B14F-4D97-AF65-F5344CB8AC3E}">
        <p14:creationId xmlns:p14="http://schemas.microsoft.com/office/powerpoint/2010/main" val="1544855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0ED9FE-0894-4BA6-8803-E17757302A04}" type="datetimeFigureOut">
              <a:rPr lang="en-US" smtClean="0"/>
              <a:t>1/26/2026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53017F-BA2A-4D2C-95DE-68C8E1583445}" type="slidenum">
              <a:rPr lang="en-US" smtClean="0"/>
              <a:t>‹#›</a:t>
            </a:fld>
            <a:endParaRPr lang="en-US"/>
          </a:p>
        </p:txBody>
      </p:sp>
    </p:spTree>
    <p:extLst>
      <p:ext uri="{BB962C8B-B14F-4D97-AF65-F5344CB8AC3E}">
        <p14:creationId xmlns:p14="http://schemas.microsoft.com/office/powerpoint/2010/main" val="3311659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53017F-BA2A-4D2C-95DE-68C8E1583445}" type="slidenum">
              <a:rPr lang="en-US" smtClean="0"/>
              <a:t>4</a:t>
            </a:fld>
            <a:endParaRPr lang="en-US"/>
          </a:p>
        </p:txBody>
      </p:sp>
    </p:spTree>
    <p:extLst>
      <p:ext uri="{BB962C8B-B14F-4D97-AF65-F5344CB8AC3E}">
        <p14:creationId xmlns:p14="http://schemas.microsoft.com/office/powerpoint/2010/main" val="3126500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DE84C-5ABC-0A58-0246-DFCD3999960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E44919-E970-75A9-6810-ADCF6484DE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1F1FD8-03A4-BE10-7154-5DF2D6BE1D08}"/>
              </a:ext>
            </a:extLst>
          </p:cNvPr>
          <p:cNvSpPr>
            <a:spLocks noGrp="1"/>
          </p:cNvSpPr>
          <p:nvPr>
            <p:ph type="dt" sz="half" idx="10"/>
          </p:nvPr>
        </p:nvSpPr>
        <p:spPr/>
        <p:txBody>
          <a:bodyPr/>
          <a:lstStyle/>
          <a:p>
            <a:fld id="{FC792D17-6880-4541-AF64-156164E546DA}" type="datetime1">
              <a:rPr lang="en-US" smtClean="0"/>
              <a:t>1/26/2026</a:t>
            </a:fld>
            <a:endParaRPr lang="en-US"/>
          </a:p>
        </p:txBody>
      </p:sp>
      <p:sp>
        <p:nvSpPr>
          <p:cNvPr id="5" name="Footer Placeholder 4">
            <a:extLst>
              <a:ext uri="{FF2B5EF4-FFF2-40B4-BE49-F238E27FC236}">
                <a16:creationId xmlns:a16="http://schemas.microsoft.com/office/drawing/2014/main" id="{713F2DCC-AD2A-5707-02AE-AB98EE5B45B9}"/>
              </a:ext>
            </a:extLst>
          </p:cNvPr>
          <p:cNvSpPr>
            <a:spLocks noGrp="1"/>
          </p:cNvSpPr>
          <p:nvPr>
            <p:ph type="ftr" sz="quarter" idx="11"/>
          </p:nvPr>
        </p:nvSpPr>
        <p:spPr/>
        <p:txBody>
          <a:bodyPr/>
          <a:lstStyle/>
          <a:p>
            <a:r>
              <a:rPr lang="fa-IR"/>
              <a:t>تهیه شده توسط : استاد چمن شاه عالمی</a:t>
            </a:r>
            <a:endParaRPr lang="en-US"/>
          </a:p>
        </p:txBody>
      </p:sp>
      <p:sp>
        <p:nvSpPr>
          <p:cNvPr id="6" name="Slide Number Placeholder 5">
            <a:extLst>
              <a:ext uri="{FF2B5EF4-FFF2-40B4-BE49-F238E27FC236}">
                <a16:creationId xmlns:a16="http://schemas.microsoft.com/office/drawing/2014/main" id="{8C88D641-1A50-8529-1772-772838785D06}"/>
              </a:ext>
            </a:extLst>
          </p:cNvPr>
          <p:cNvSpPr>
            <a:spLocks noGrp="1"/>
          </p:cNvSpPr>
          <p:nvPr>
            <p:ph type="sldNum" sz="quarter" idx="12"/>
          </p:nvPr>
        </p:nvSpPr>
        <p:spPr/>
        <p:txBody>
          <a:bodyPr/>
          <a:lstStyle/>
          <a:p>
            <a:fld id="{0BCC868D-BE42-4D1D-A880-3B98BB84AEA4}" type="slidenum">
              <a:rPr lang="en-US" smtClean="0"/>
              <a:t>‹#›</a:t>
            </a:fld>
            <a:endParaRPr lang="en-US"/>
          </a:p>
        </p:txBody>
      </p:sp>
    </p:spTree>
    <p:extLst>
      <p:ext uri="{BB962C8B-B14F-4D97-AF65-F5344CB8AC3E}">
        <p14:creationId xmlns:p14="http://schemas.microsoft.com/office/powerpoint/2010/main" val="3083960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339D9-52D9-941D-38F0-675F32DD59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DCE858-4AFE-AFEA-9458-079B6EAE54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3EC88D-8E0A-7CDA-1920-4C5D791D4D71}"/>
              </a:ext>
            </a:extLst>
          </p:cNvPr>
          <p:cNvSpPr>
            <a:spLocks noGrp="1"/>
          </p:cNvSpPr>
          <p:nvPr>
            <p:ph type="dt" sz="half" idx="10"/>
          </p:nvPr>
        </p:nvSpPr>
        <p:spPr/>
        <p:txBody>
          <a:bodyPr/>
          <a:lstStyle/>
          <a:p>
            <a:fld id="{1D27274B-1D52-4717-B087-AB25B5AED2C9}" type="datetime1">
              <a:rPr lang="en-US" smtClean="0"/>
              <a:t>1/26/2026</a:t>
            </a:fld>
            <a:endParaRPr lang="en-US"/>
          </a:p>
        </p:txBody>
      </p:sp>
      <p:sp>
        <p:nvSpPr>
          <p:cNvPr id="5" name="Footer Placeholder 4">
            <a:extLst>
              <a:ext uri="{FF2B5EF4-FFF2-40B4-BE49-F238E27FC236}">
                <a16:creationId xmlns:a16="http://schemas.microsoft.com/office/drawing/2014/main" id="{4BCFA57D-6DC3-C0C0-343C-756FA46E3D1D}"/>
              </a:ext>
            </a:extLst>
          </p:cNvPr>
          <p:cNvSpPr>
            <a:spLocks noGrp="1"/>
          </p:cNvSpPr>
          <p:nvPr>
            <p:ph type="ftr" sz="quarter" idx="11"/>
          </p:nvPr>
        </p:nvSpPr>
        <p:spPr/>
        <p:txBody>
          <a:bodyPr/>
          <a:lstStyle/>
          <a:p>
            <a:r>
              <a:rPr lang="fa-IR"/>
              <a:t>تهیه شده توسط : استاد چمن شاه عالمی</a:t>
            </a:r>
            <a:endParaRPr lang="en-US"/>
          </a:p>
        </p:txBody>
      </p:sp>
      <p:sp>
        <p:nvSpPr>
          <p:cNvPr id="6" name="Slide Number Placeholder 5">
            <a:extLst>
              <a:ext uri="{FF2B5EF4-FFF2-40B4-BE49-F238E27FC236}">
                <a16:creationId xmlns:a16="http://schemas.microsoft.com/office/drawing/2014/main" id="{5A1731F1-991C-6EC9-A902-3412A6301C00}"/>
              </a:ext>
            </a:extLst>
          </p:cNvPr>
          <p:cNvSpPr>
            <a:spLocks noGrp="1"/>
          </p:cNvSpPr>
          <p:nvPr>
            <p:ph type="sldNum" sz="quarter" idx="12"/>
          </p:nvPr>
        </p:nvSpPr>
        <p:spPr/>
        <p:txBody>
          <a:bodyPr/>
          <a:lstStyle/>
          <a:p>
            <a:fld id="{0BCC868D-BE42-4D1D-A880-3B98BB84AEA4}" type="slidenum">
              <a:rPr lang="en-US" smtClean="0"/>
              <a:t>‹#›</a:t>
            </a:fld>
            <a:endParaRPr lang="en-US"/>
          </a:p>
        </p:txBody>
      </p:sp>
    </p:spTree>
    <p:extLst>
      <p:ext uri="{BB962C8B-B14F-4D97-AF65-F5344CB8AC3E}">
        <p14:creationId xmlns:p14="http://schemas.microsoft.com/office/powerpoint/2010/main" val="3751369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D44B00-C28F-2ECB-5179-D41B31DBC3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7E3E35-2674-CDD7-3845-4CAA714E60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35600F-88DF-9888-4FDD-EDE63DF3675B}"/>
              </a:ext>
            </a:extLst>
          </p:cNvPr>
          <p:cNvSpPr>
            <a:spLocks noGrp="1"/>
          </p:cNvSpPr>
          <p:nvPr>
            <p:ph type="dt" sz="half" idx="10"/>
          </p:nvPr>
        </p:nvSpPr>
        <p:spPr/>
        <p:txBody>
          <a:bodyPr/>
          <a:lstStyle/>
          <a:p>
            <a:fld id="{7E58DE05-BB30-4437-98D6-F4B9840C9F7D}" type="datetime1">
              <a:rPr lang="en-US" smtClean="0"/>
              <a:t>1/26/2026</a:t>
            </a:fld>
            <a:endParaRPr lang="en-US"/>
          </a:p>
        </p:txBody>
      </p:sp>
      <p:sp>
        <p:nvSpPr>
          <p:cNvPr id="5" name="Footer Placeholder 4">
            <a:extLst>
              <a:ext uri="{FF2B5EF4-FFF2-40B4-BE49-F238E27FC236}">
                <a16:creationId xmlns:a16="http://schemas.microsoft.com/office/drawing/2014/main" id="{C3DDCE42-617A-5B3D-1EA0-AA474D2152C6}"/>
              </a:ext>
            </a:extLst>
          </p:cNvPr>
          <p:cNvSpPr>
            <a:spLocks noGrp="1"/>
          </p:cNvSpPr>
          <p:nvPr>
            <p:ph type="ftr" sz="quarter" idx="11"/>
          </p:nvPr>
        </p:nvSpPr>
        <p:spPr/>
        <p:txBody>
          <a:bodyPr/>
          <a:lstStyle/>
          <a:p>
            <a:r>
              <a:rPr lang="fa-IR"/>
              <a:t>تهیه شده توسط : استاد چمن شاه عالمی</a:t>
            </a:r>
            <a:endParaRPr lang="en-US"/>
          </a:p>
        </p:txBody>
      </p:sp>
      <p:sp>
        <p:nvSpPr>
          <p:cNvPr id="6" name="Slide Number Placeholder 5">
            <a:extLst>
              <a:ext uri="{FF2B5EF4-FFF2-40B4-BE49-F238E27FC236}">
                <a16:creationId xmlns:a16="http://schemas.microsoft.com/office/drawing/2014/main" id="{9FFAF21C-4EF1-9104-11E8-1E70A6CA03FE}"/>
              </a:ext>
            </a:extLst>
          </p:cNvPr>
          <p:cNvSpPr>
            <a:spLocks noGrp="1"/>
          </p:cNvSpPr>
          <p:nvPr>
            <p:ph type="sldNum" sz="quarter" idx="12"/>
          </p:nvPr>
        </p:nvSpPr>
        <p:spPr/>
        <p:txBody>
          <a:bodyPr/>
          <a:lstStyle/>
          <a:p>
            <a:fld id="{0BCC868D-BE42-4D1D-A880-3B98BB84AEA4}" type="slidenum">
              <a:rPr lang="en-US" smtClean="0"/>
              <a:t>‹#›</a:t>
            </a:fld>
            <a:endParaRPr lang="en-US"/>
          </a:p>
        </p:txBody>
      </p:sp>
    </p:spTree>
    <p:extLst>
      <p:ext uri="{BB962C8B-B14F-4D97-AF65-F5344CB8AC3E}">
        <p14:creationId xmlns:p14="http://schemas.microsoft.com/office/powerpoint/2010/main" val="629806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63065-C494-DC08-217A-9533F5E4C0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E4CC76-48E4-DE34-ADA4-1935873069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8F6429-6352-9EE1-F1AD-22FC293DCA8E}"/>
              </a:ext>
            </a:extLst>
          </p:cNvPr>
          <p:cNvSpPr>
            <a:spLocks noGrp="1"/>
          </p:cNvSpPr>
          <p:nvPr>
            <p:ph type="dt" sz="half" idx="10"/>
          </p:nvPr>
        </p:nvSpPr>
        <p:spPr/>
        <p:txBody>
          <a:bodyPr/>
          <a:lstStyle/>
          <a:p>
            <a:fld id="{E21B16EA-A1FA-4FF5-B4FC-E1DC591F2939}" type="datetime1">
              <a:rPr lang="en-US" smtClean="0"/>
              <a:t>1/26/2026</a:t>
            </a:fld>
            <a:endParaRPr lang="en-US"/>
          </a:p>
        </p:txBody>
      </p:sp>
      <p:sp>
        <p:nvSpPr>
          <p:cNvPr id="5" name="Footer Placeholder 4">
            <a:extLst>
              <a:ext uri="{FF2B5EF4-FFF2-40B4-BE49-F238E27FC236}">
                <a16:creationId xmlns:a16="http://schemas.microsoft.com/office/drawing/2014/main" id="{5003BF52-F0CF-9655-F16D-98B96261E1B3}"/>
              </a:ext>
            </a:extLst>
          </p:cNvPr>
          <p:cNvSpPr>
            <a:spLocks noGrp="1"/>
          </p:cNvSpPr>
          <p:nvPr>
            <p:ph type="ftr" sz="quarter" idx="11"/>
          </p:nvPr>
        </p:nvSpPr>
        <p:spPr/>
        <p:txBody>
          <a:bodyPr/>
          <a:lstStyle/>
          <a:p>
            <a:r>
              <a:rPr lang="fa-IR"/>
              <a:t>تهیه شده توسط : استاد چمن شاه عالمی</a:t>
            </a:r>
            <a:endParaRPr lang="en-US"/>
          </a:p>
        </p:txBody>
      </p:sp>
      <p:sp>
        <p:nvSpPr>
          <p:cNvPr id="6" name="Slide Number Placeholder 5">
            <a:extLst>
              <a:ext uri="{FF2B5EF4-FFF2-40B4-BE49-F238E27FC236}">
                <a16:creationId xmlns:a16="http://schemas.microsoft.com/office/drawing/2014/main" id="{C35DAA4D-9843-BFD5-D909-799F9C7FEF9E}"/>
              </a:ext>
            </a:extLst>
          </p:cNvPr>
          <p:cNvSpPr>
            <a:spLocks noGrp="1"/>
          </p:cNvSpPr>
          <p:nvPr>
            <p:ph type="sldNum" sz="quarter" idx="12"/>
          </p:nvPr>
        </p:nvSpPr>
        <p:spPr/>
        <p:txBody>
          <a:bodyPr/>
          <a:lstStyle/>
          <a:p>
            <a:fld id="{0BCC868D-BE42-4D1D-A880-3B98BB84AEA4}" type="slidenum">
              <a:rPr lang="en-US" smtClean="0"/>
              <a:t>‹#›</a:t>
            </a:fld>
            <a:endParaRPr lang="en-US"/>
          </a:p>
        </p:txBody>
      </p:sp>
    </p:spTree>
    <p:extLst>
      <p:ext uri="{BB962C8B-B14F-4D97-AF65-F5344CB8AC3E}">
        <p14:creationId xmlns:p14="http://schemas.microsoft.com/office/powerpoint/2010/main" val="2740964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F07D1-E336-0103-1626-0E53621079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AF4CD9-32C0-3575-08D9-E7AE4AB4D7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FD2BF7-B800-8DB4-65EC-DF3C11B2E51D}"/>
              </a:ext>
            </a:extLst>
          </p:cNvPr>
          <p:cNvSpPr>
            <a:spLocks noGrp="1"/>
          </p:cNvSpPr>
          <p:nvPr>
            <p:ph type="dt" sz="half" idx="10"/>
          </p:nvPr>
        </p:nvSpPr>
        <p:spPr/>
        <p:txBody>
          <a:bodyPr/>
          <a:lstStyle/>
          <a:p>
            <a:fld id="{6E159B6E-642D-47AD-A03D-006D84103909}" type="datetime1">
              <a:rPr lang="en-US" smtClean="0"/>
              <a:t>1/26/2026</a:t>
            </a:fld>
            <a:endParaRPr lang="en-US"/>
          </a:p>
        </p:txBody>
      </p:sp>
      <p:sp>
        <p:nvSpPr>
          <p:cNvPr id="5" name="Footer Placeholder 4">
            <a:extLst>
              <a:ext uri="{FF2B5EF4-FFF2-40B4-BE49-F238E27FC236}">
                <a16:creationId xmlns:a16="http://schemas.microsoft.com/office/drawing/2014/main" id="{72EAD4FF-6880-522E-4EE4-F4A60A420AD3}"/>
              </a:ext>
            </a:extLst>
          </p:cNvPr>
          <p:cNvSpPr>
            <a:spLocks noGrp="1"/>
          </p:cNvSpPr>
          <p:nvPr>
            <p:ph type="ftr" sz="quarter" idx="11"/>
          </p:nvPr>
        </p:nvSpPr>
        <p:spPr/>
        <p:txBody>
          <a:bodyPr/>
          <a:lstStyle/>
          <a:p>
            <a:r>
              <a:rPr lang="fa-IR"/>
              <a:t>تهیه شده توسط : استاد چمن شاه عالمی</a:t>
            </a:r>
            <a:endParaRPr lang="en-US"/>
          </a:p>
        </p:txBody>
      </p:sp>
      <p:sp>
        <p:nvSpPr>
          <p:cNvPr id="6" name="Slide Number Placeholder 5">
            <a:extLst>
              <a:ext uri="{FF2B5EF4-FFF2-40B4-BE49-F238E27FC236}">
                <a16:creationId xmlns:a16="http://schemas.microsoft.com/office/drawing/2014/main" id="{0FC05076-8B84-08EB-48D0-EAE4D8B3DB09}"/>
              </a:ext>
            </a:extLst>
          </p:cNvPr>
          <p:cNvSpPr>
            <a:spLocks noGrp="1"/>
          </p:cNvSpPr>
          <p:nvPr>
            <p:ph type="sldNum" sz="quarter" idx="12"/>
          </p:nvPr>
        </p:nvSpPr>
        <p:spPr/>
        <p:txBody>
          <a:bodyPr/>
          <a:lstStyle/>
          <a:p>
            <a:fld id="{0BCC868D-BE42-4D1D-A880-3B98BB84AEA4}" type="slidenum">
              <a:rPr lang="en-US" smtClean="0"/>
              <a:t>‹#›</a:t>
            </a:fld>
            <a:endParaRPr lang="en-US"/>
          </a:p>
        </p:txBody>
      </p:sp>
    </p:spTree>
    <p:extLst>
      <p:ext uri="{BB962C8B-B14F-4D97-AF65-F5344CB8AC3E}">
        <p14:creationId xmlns:p14="http://schemas.microsoft.com/office/powerpoint/2010/main" val="345202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F9DD8-09A1-C2BF-C524-8C51476C4D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5EA892-FF60-371A-A0E4-3FC4EFA598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99637-86AF-3AEE-7701-F9AA053ACB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E5EE68-26CD-D3E0-A022-B861605E10D2}"/>
              </a:ext>
            </a:extLst>
          </p:cNvPr>
          <p:cNvSpPr>
            <a:spLocks noGrp="1"/>
          </p:cNvSpPr>
          <p:nvPr>
            <p:ph type="dt" sz="half" idx="10"/>
          </p:nvPr>
        </p:nvSpPr>
        <p:spPr/>
        <p:txBody>
          <a:bodyPr/>
          <a:lstStyle/>
          <a:p>
            <a:fld id="{54DA2B61-8097-4747-BCA9-9825F5C1A8E2}" type="datetime1">
              <a:rPr lang="en-US" smtClean="0"/>
              <a:t>1/26/2026</a:t>
            </a:fld>
            <a:endParaRPr lang="en-US"/>
          </a:p>
        </p:txBody>
      </p:sp>
      <p:sp>
        <p:nvSpPr>
          <p:cNvPr id="6" name="Footer Placeholder 5">
            <a:extLst>
              <a:ext uri="{FF2B5EF4-FFF2-40B4-BE49-F238E27FC236}">
                <a16:creationId xmlns:a16="http://schemas.microsoft.com/office/drawing/2014/main" id="{0FF30433-E7D8-8C2D-1843-F5983C038D17}"/>
              </a:ext>
            </a:extLst>
          </p:cNvPr>
          <p:cNvSpPr>
            <a:spLocks noGrp="1"/>
          </p:cNvSpPr>
          <p:nvPr>
            <p:ph type="ftr" sz="quarter" idx="11"/>
          </p:nvPr>
        </p:nvSpPr>
        <p:spPr/>
        <p:txBody>
          <a:bodyPr/>
          <a:lstStyle/>
          <a:p>
            <a:r>
              <a:rPr lang="fa-IR"/>
              <a:t>تهیه شده توسط : استاد چمن شاه عالمی</a:t>
            </a:r>
            <a:endParaRPr lang="en-US"/>
          </a:p>
        </p:txBody>
      </p:sp>
      <p:sp>
        <p:nvSpPr>
          <p:cNvPr id="7" name="Slide Number Placeholder 6">
            <a:extLst>
              <a:ext uri="{FF2B5EF4-FFF2-40B4-BE49-F238E27FC236}">
                <a16:creationId xmlns:a16="http://schemas.microsoft.com/office/drawing/2014/main" id="{E6352928-1C0D-5475-E6C9-653FA9E95572}"/>
              </a:ext>
            </a:extLst>
          </p:cNvPr>
          <p:cNvSpPr>
            <a:spLocks noGrp="1"/>
          </p:cNvSpPr>
          <p:nvPr>
            <p:ph type="sldNum" sz="quarter" idx="12"/>
          </p:nvPr>
        </p:nvSpPr>
        <p:spPr/>
        <p:txBody>
          <a:bodyPr/>
          <a:lstStyle/>
          <a:p>
            <a:fld id="{0BCC868D-BE42-4D1D-A880-3B98BB84AEA4}" type="slidenum">
              <a:rPr lang="en-US" smtClean="0"/>
              <a:t>‹#›</a:t>
            </a:fld>
            <a:endParaRPr lang="en-US"/>
          </a:p>
        </p:txBody>
      </p:sp>
    </p:spTree>
    <p:extLst>
      <p:ext uri="{BB962C8B-B14F-4D97-AF65-F5344CB8AC3E}">
        <p14:creationId xmlns:p14="http://schemas.microsoft.com/office/powerpoint/2010/main" val="1663257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1C5B6-88A9-2B1F-DCE6-DD950245D9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2724DBA-36EB-8DEF-8365-20E9FDD964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A582F1-87F2-0691-64C2-381C2E450E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6F912B3-D2EC-BB66-49A0-E5371601A5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698320-6BE4-43DF-AEB0-7B71E65985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E29E00-3E8B-E5F4-AE4C-BBAFEE5E2BF3}"/>
              </a:ext>
            </a:extLst>
          </p:cNvPr>
          <p:cNvSpPr>
            <a:spLocks noGrp="1"/>
          </p:cNvSpPr>
          <p:nvPr>
            <p:ph type="dt" sz="half" idx="10"/>
          </p:nvPr>
        </p:nvSpPr>
        <p:spPr/>
        <p:txBody>
          <a:bodyPr/>
          <a:lstStyle/>
          <a:p>
            <a:fld id="{3B1A97FC-EB43-40A2-991E-D81685437A41}" type="datetime1">
              <a:rPr lang="en-US" smtClean="0"/>
              <a:t>1/26/2026</a:t>
            </a:fld>
            <a:endParaRPr lang="en-US"/>
          </a:p>
        </p:txBody>
      </p:sp>
      <p:sp>
        <p:nvSpPr>
          <p:cNvPr id="8" name="Footer Placeholder 7">
            <a:extLst>
              <a:ext uri="{FF2B5EF4-FFF2-40B4-BE49-F238E27FC236}">
                <a16:creationId xmlns:a16="http://schemas.microsoft.com/office/drawing/2014/main" id="{2C5B4EB8-75EF-CB62-F99A-7F4879BFF3C4}"/>
              </a:ext>
            </a:extLst>
          </p:cNvPr>
          <p:cNvSpPr>
            <a:spLocks noGrp="1"/>
          </p:cNvSpPr>
          <p:nvPr>
            <p:ph type="ftr" sz="quarter" idx="11"/>
          </p:nvPr>
        </p:nvSpPr>
        <p:spPr/>
        <p:txBody>
          <a:bodyPr/>
          <a:lstStyle/>
          <a:p>
            <a:r>
              <a:rPr lang="fa-IR"/>
              <a:t>تهیه شده توسط : استاد چمن شاه عالمی</a:t>
            </a:r>
            <a:endParaRPr lang="en-US"/>
          </a:p>
        </p:txBody>
      </p:sp>
      <p:sp>
        <p:nvSpPr>
          <p:cNvPr id="9" name="Slide Number Placeholder 8">
            <a:extLst>
              <a:ext uri="{FF2B5EF4-FFF2-40B4-BE49-F238E27FC236}">
                <a16:creationId xmlns:a16="http://schemas.microsoft.com/office/drawing/2014/main" id="{13100409-C834-DCC9-10EA-53F0C7C61100}"/>
              </a:ext>
            </a:extLst>
          </p:cNvPr>
          <p:cNvSpPr>
            <a:spLocks noGrp="1"/>
          </p:cNvSpPr>
          <p:nvPr>
            <p:ph type="sldNum" sz="quarter" idx="12"/>
          </p:nvPr>
        </p:nvSpPr>
        <p:spPr/>
        <p:txBody>
          <a:bodyPr/>
          <a:lstStyle/>
          <a:p>
            <a:fld id="{0BCC868D-BE42-4D1D-A880-3B98BB84AEA4}" type="slidenum">
              <a:rPr lang="en-US" smtClean="0"/>
              <a:t>‹#›</a:t>
            </a:fld>
            <a:endParaRPr lang="en-US"/>
          </a:p>
        </p:txBody>
      </p:sp>
    </p:spTree>
    <p:extLst>
      <p:ext uri="{BB962C8B-B14F-4D97-AF65-F5344CB8AC3E}">
        <p14:creationId xmlns:p14="http://schemas.microsoft.com/office/powerpoint/2010/main" val="2429818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58D49-E2A2-3555-5CF7-ABEFB6BEE1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38BBFC-D53E-6AE9-8529-E24B92B3044C}"/>
              </a:ext>
            </a:extLst>
          </p:cNvPr>
          <p:cNvSpPr>
            <a:spLocks noGrp="1"/>
          </p:cNvSpPr>
          <p:nvPr>
            <p:ph type="dt" sz="half" idx="10"/>
          </p:nvPr>
        </p:nvSpPr>
        <p:spPr/>
        <p:txBody>
          <a:bodyPr/>
          <a:lstStyle/>
          <a:p>
            <a:fld id="{F3F24E11-CACC-4BAF-AD8A-C7A8923E0B04}" type="datetime1">
              <a:rPr lang="en-US" smtClean="0"/>
              <a:t>1/26/2026</a:t>
            </a:fld>
            <a:endParaRPr lang="en-US"/>
          </a:p>
        </p:txBody>
      </p:sp>
      <p:sp>
        <p:nvSpPr>
          <p:cNvPr id="4" name="Footer Placeholder 3">
            <a:extLst>
              <a:ext uri="{FF2B5EF4-FFF2-40B4-BE49-F238E27FC236}">
                <a16:creationId xmlns:a16="http://schemas.microsoft.com/office/drawing/2014/main" id="{78B45AD0-1B36-3E00-DCE3-69F0846B3CC0}"/>
              </a:ext>
            </a:extLst>
          </p:cNvPr>
          <p:cNvSpPr>
            <a:spLocks noGrp="1"/>
          </p:cNvSpPr>
          <p:nvPr>
            <p:ph type="ftr" sz="quarter" idx="11"/>
          </p:nvPr>
        </p:nvSpPr>
        <p:spPr/>
        <p:txBody>
          <a:bodyPr/>
          <a:lstStyle/>
          <a:p>
            <a:r>
              <a:rPr lang="fa-IR"/>
              <a:t>تهیه شده توسط : استاد چمن شاه عالمی</a:t>
            </a:r>
            <a:endParaRPr lang="en-US"/>
          </a:p>
        </p:txBody>
      </p:sp>
      <p:sp>
        <p:nvSpPr>
          <p:cNvPr id="5" name="Slide Number Placeholder 4">
            <a:extLst>
              <a:ext uri="{FF2B5EF4-FFF2-40B4-BE49-F238E27FC236}">
                <a16:creationId xmlns:a16="http://schemas.microsoft.com/office/drawing/2014/main" id="{49C5524E-98B3-D11E-E115-646E0BA9ECAC}"/>
              </a:ext>
            </a:extLst>
          </p:cNvPr>
          <p:cNvSpPr>
            <a:spLocks noGrp="1"/>
          </p:cNvSpPr>
          <p:nvPr>
            <p:ph type="sldNum" sz="quarter" idx="12"/>
          </p:nvPr>
        </p:nvSpPr>
        <p:spPr/>
        <p:txBody>
          <a:bodyPr/>
          <a:lstStyle/>
          <a:p>
            <a:fld id="{0BCC868D-BE42-4D1D-A880-3B98BB84AEA4}" type="slidenum">
              <a:rPr lang="en-US" smtClean="0"/>
              <a:t>‹#›</a:t>
            </a:fld>
            <a:endParaRPr lang="en-US"/>
          </a:p>
        </p:txBody>
      </p:sp>
    </p:spTree>
    <p:extLst>
      <p:ext uri="{BB962C8B-B14F-4D97-AF65-F5344CB8AC3E}">
        <p14:creationId xmlns:p14="http://schemas.microsoft.com/office/powerpoint/2010/main" val="2460986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9582AD-C0FC-B9EF-7E0F-0D57A82E8C05}"/>
              </a:ext>
            </a:extLst>
          </p:cNvPr>
          <p:cNvSpPr>
            <a:spLocks noGrp="1"/>
          </p:cNvSpPr>
          <p:nvPr>
            <p:ph type="dt" sz="half" idx="10"/>
          </p:nvPr>
        </p:nvSpPr>
        <p:spPr/>
        <p:txBody>
          <a:bodyPr/>
          <a:lstStyle/>
          <a:p>
            <a:fld id="{2D17B5DE-591F-4C16-A471-624102796223}" type="datetime1">
              <a:rPr lang="en-US" smtClean="0"/>
              <a:t>1/26/2026</a:t>
            </a:fld>
            <a:endParaRPr lang="en-US"/>
          </a:p>
        </p:txBody>
      </p:sp>
      <p:sp>
        <p:nvSpPr>
          <p:cNvPr id="3" name="Footer Placeholder 2">
            <a:extLst>
              <a:ext uri="{FF2B5EF4-FFF2-40B4-BE49-F238E27FC236}">
                <a16:creationId xmlns:a16="http://schemas.microsoft.com/office/drawing/2014/main" id="{7D3BF3C8-32E7-9F97-7736-D2449FEA7E7A}"/>
              </a:ext>
            </a:extLst>
          </p:cNvPr>
          <p:cNvSpPr>
            <a:spLocks noGrp="1"/>
          </p:cNvSpPr>
          <p:nvPr>
            <p:ph type="ftr" sz="quarter" idx="11"/>
          </p:nvPr>
        </p:nvSpPr>
        <p:spPr/>
        <p:txBody>
          <a:bodyPr/>
          <a:lstStyle/>
          <a:p>
            <a:r>
              <a:rPr lang="fa-IR"/>
              <a:t>تهیه شده توسط : استاد چمن شاه عالمی</a:t>
            </a:r>
            <a:endParaRPr lang="en-US"/>
          </a:p>
        </p:txBody>
      </p:sp>
      <p:sp>
        <p:nvSpPr>
          <p:cNvPr id="4" name="Slide Number Placeholder 3">
            <a:extLst>
              <a:ext uri="{FF2B5EF4-FFF2-40B4-BE49-F238E27FC236}">
                <a16:creationId xmlns:a16="http://schemas.microsoft.com/office/drawing/2014/main" id="{F4E16BD7-962A-75E7-74D2-E093DD601326}"/>
              </a:ext>
            </a:extLst>
          </p:cNvPr>
          <p:cNvSpPr>
            <a:spLocks noGrp="1"/>
          </p:cNvSpPr>
          <p:nvPr>
            <p:ph type="sldNum" sz="quarter" idx="12"/>
          </p:nvPr>
        </p:nvSpPr>
        <p:spPr/>
        <p:txBody>
          <a:bodyPr/>
          <a:lstStyle/>
          <a:p>
            <a:fld id="{0BCC868D-BE42-4D1D-A880-3B98BB84AEA4}" type="slidenum">
              <a:rPr lang="en-US" smtClean="0"/>
              <a:t>‹#›</a:t>
            </a:fld>
            <a:endParaRPr lang="en-US"/>
          </a:p>
        </p:txBody>
      </p:sp>
    </p:spTree>
    <p:extLst>
      <p:ext uri="{BB962C8B-B14F-4D97-AF65-F5344CB8AC3E}">
        <p14:creationId xmlns:p14="http://schemas.microsoft.com/office/powerpoint/2010/main" val="2392740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26D37-981C-43A2-94A5-724558589D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4113798-1E5D-4E1D-DA1D-F4F3AF3B53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D0EF70-3F75-AAE4-440E-4676C7F8F2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60573A-EE2A-B173-1019-35A058373941}"/>
              </a:ext>
            </a:extLst>
          </p:cNvPr>
          <p:cNvSpPr>
            <a:spLocks noGrp="1"/>
          </p:cNvSpPr>
          <p:nvPr>
            <p:ph type="dt" sz="half" idx="10"/>
          </p:nvPr>
        </p:nvSpPr>
        <p:spPr/>
        <p:txBody>
          <a:bodyPr/>
          <a:lstStyle/>
          <a:p>
            <a:fld id="{691BC562-3540-42B7-869C-1EB5BC0FD1AF}" type="datetime1">
              <a:rPr lang="en-US" smtClean="0"/>
              <a:t>1/26/2026</a:t>
            </a:fld>
            <a:endParaRPr lang="en-US"/>
          </a:p>
        </p:txBody>
      </p:sp>
      <p:sp>
        <p:nvSpPr>
          <p:cNvPr id="6" name="Footer Placeholder 5">
            <a:extLst>
              <a:ext uri="{FF2B5EF4-FFF2-40B4-BE49-F238E27FC236}">
                <a16:creationId xmlns:a16="http://schemas.microsoft.com/office/drawing/2014/main" id="{C9971EF2-D445-E9CF-B35D-F6E21358242D}"/>
              </a:ext>
            </a:extLst>
          </p:cNvPr>
          <p:cNvSpPr>
            <a:spLocks noGrp="1"/>
          </p:cNvSpPr>
          <p:nvPr>
            <p:ph type="ftr" sz="quarter" idx="11"/>
          </p:nvPr>
        </p:nvSpPr>
        <p:spPr/>
        <p:txBody>
          <a:bodyPr/>
          <a:lstStyle/>
          <a:p>
            <a:r>
              <a:rPr lang="fa-IR"/>
              <a:t>تهیه شده توسط : استاد چمن شاه عالمی</a:t>
            </a:r>
            <a:endParaRPr lang="en-US"/>
          </a:p>
        </p:txBody>
      </p:sp>
      <p:sp>
        <p:nvSpPr>
          <p:cNvPr id="7" name="Slide Number Placeholder 6">
            <a:extLst>
              <a:ext uri="{FF2B5EF4-FFF2-40B4-BE49-F238E27FC236}">
                <a16:creationId xmlns:a16="http://schemas.microsoft.com/office/drawing/2014/main" id="{F304EE0B-6836-4BF7-FB86-96BD05240A0B}"/>
              </a:ext>
            </a:extLst>
          </p:cNvPr>
          <p:cNvSpPr>
            <a:spLocks noGrp="1"/>
          </p:cNvSpPr>
          <p:nvPr>
            <p:ph type="sldNum" sz="quarter" idx="12"/>
          </p:nvPr>
        </p:nvSpPr>
        <p:spPr/>
        <p:txBody>
          <a:bodyPr/>
          <a:lstStyle/>
          <a:p>
            <a:fld id="{0BCC868D-BE42-4D1D-A880-3B98BB84AEA4}" type="slidenum">
              <a:rPr lang="en-US" smtClean="0"/>
              <a:t>‹#›</a:t>
            </a:fld>
            <a:endParaRPr lang="en-US"/>
          </a:p>
        </p:txBody>
      </p:sp>
    </p:spTree>
    <p:extLst>
      <p:ext uri="{BB962C8B-B14F-4D97-AF65-F5344CB8AC3E}">
        <p14:creationId xmlns:p14="http://schemas.microsoft.com/office/powerpoint/2010/main" val="2481843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AAE69-7D9C-C6D7-F0E6-AB1670E26E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BE40AC-9F29-30DB-90CC-9CD5E29DD9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4368E5-862A-7954-9D7B-AA5EF7F4EB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73684-A3D9-8E92-C4E4-DDF7243AB16D}"/>
              </a:ext>
            </a:extLst>
          </p:cNvPr>
          <p:cNvSpPr>
            <a:spLocks noGrp="1"/>
          </p:cNvSpPr>
          <p:nvPr>
            <p:ph type="dt" sz="half" idx="10"/>
          </p:nvPr>
        </p:nvSpPr>
        <p:spPr/>
        <p:txBody>
          <a:bodyPr/>
          <a:lstStyle/>
          <a:p>
            <a:fld id="{39495457-58C1-4913-B05A-D81B5F075F70}" type="datetime1">
              <a:rPr lang="en-US" smtClean="0"/>
              <a:t>1/26/2026</a:t>
            </a:fld>
            <a:endParaRPr lang="en-US"/>
          </a:p>
        </p:txBody>
      </p:sp>
      <p:sp>
        <p:nvSpPr>
          <p:cNvPr id="6" name="Footer Placeholder 5">
            <a:extLst>
              <a:ext uri="{FF2B5EF4-FFF2-40B4-BE49-F238E27FC236}">
                <a16:creationId xmlns:a16="http://schemas.microsoft.com/office/drawing/2014/main" id="{FB67FD7B-127C-7BE8-7BD8-136B5C49A154}"/>
              </a:ext>
            </a:extLst>
          </p:cNvPr>
          <p:cNvSpPr>
            <a:spLocks noGrp="1"/>
          </p:cNvSpPr>
          <p:nvPr>
            <p:ph type="ftr" sz="quarter" idx="11"/>
          </p:nvPr>
        </p:nvSpPr>
        <p:spPr/>
        <p:txBody>
          <a:bodyPr/>
          <a:lstStyle/>
          <a:p>
            <a:r>
              <a:rPr lang="fa-IR"/>
              <a:t>تهیه شده توسط : استاد چمن شاه عالمی</a:t>
            </a:r>
            <a:endParaRPr lang="en-US"/>
          </a:p>
        </p:txBody>
      </p:sp>
      <p:sp>
        <p:nvSpPr>
          <p:cNvPr id="7" name="Slide Number Placeholder 6">
            <a:extLst>
              <a:ext uri="{FF2B5EF4-FFF2-40B4-BE49-F238E27FC236}">
                <a16:creationId xmlns:a16="http://schemas.microsoft.com/office/drawing/2014/main" id="{79666E36-8802-F7C5-582C-2AB7BACEA430}"/>
              </a:ext>
            </a:extLst>
          </p:cNvPr>
          <p:cNvSpPr>
            <a:spLocks noGrp="1"/>
          </p:cNvSpPr>
          <p:nvPr>
            <p:ph type="sldNum" sz="quarter" idx="12"/>
          </p:nvPr>
        </p:nvSpPr>
        <p:spPr/>
        <p:txBody>
          <a:bodyPr/>
          <a:lstStyle/>
          <a:p>
            <a:fld id="{0BCC868D-BE42-4D1D-A880-3B98BB84AEA4}" type="slidenum">
              <a:rPr lang="en-US" smtClean="0"/>
              <a:t>‹#›</a:t>
            </a:fld>
            <a:endParaRPr lang="en-US"/>
          </a:p>
        </p:txBody>
      </p:sp>
    </p:spTree>
    <p:extLst>
      <p:ext uri="{BB962C8B-B14F-4D97-AF65-F5344CB8AC3E}">
        <p14:creationId xmlns:p14="http://schemas.microsoft.com/office/powerpoint/2010/main" val="4222022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183ED4-7BBE-315E-59CC-FC6DD92B80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D82533-3D43-B674-82E9-A02503B2D2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516EB7-4AF2-3948-10D9-3C96FF5D31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958585-1D16-490D-9DA7-F510B2E8D472}" type="datetime1">
              <a:rPr lang="en-US" smtClean="0"/>
              <a:t>1/26/2026</a:t>
            </a:fld>
            <a:endParaRPr lang="en-US"/>
          </a:p>
        </p:txBody>
      </p:sp>
      <p:sp>
        <p:nvSpPr>
          <p:cNvPr id="5" name="Footer Placeholder 4">
            <a:extLst>
              <a:ext uri="{FF2B5EF4-FFF2-40B4-BE49-F238E27FC236}">
                <a16:creationId xmlns:a16="http://schemas.microsoft.com/office/drawing/2014/main" id="{9813E365-6ADE-91F1-7A04-D161A2666A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a-IR"/>
              <a:t>تهیه شده توسط : استاد چمن شاه عالمی</a:t>
            </a:r>
            <a:endParaRPr lang="en-US"/>
          </a:p>
        </p:txBody>
      </p:sp>
      <p:sp>
        <p:nvSpPr>
          <p:cNvPr id="6" name="Slide Number Placeholder 5">
            <a:extLst>
              <a:ext uri="{FF2B5EF4-FFF2-40B4-BE49-F238E27FC236}">
                <a16:creationId xmlns:a16="http://schemas.microsoft.com/office/drawing/2014/main" id="{DC9AB293-7768-3260-835B-D2B72C8DAB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CC868D-BE42-4D1D-A880-3B98BB84AEA4}" type="slidenum">
              <a:rPr lang="en-US" smtClean="0"/>
              <a:t>‹#›</a:t>
            </a:fld>
            <a:endParaRPr lang="en-US"/>
          </a:p>
        </p:txBody>
      </p:sp>
    </p:spTree>
    <p:extLst>
      <p:ext uri="{BB962C8B-B14F-4D97-AF65-F5344CB8AC3E}">
        <p14:creationId xmlns:p14="http://schemas.microsoft.com/office/powerpoint/2010/main" val="868262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6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3.xml"/><Relationship Id="rId2" Type="http://schemas.openxmlformats.org/officeDocument/2006/relationships/image" Target="../media/image321.pn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46.jpg"/></Relationships>
</file>

<file path=ppt/slides/_rels/slide4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4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 Id="rId4" Type="http://schemas.openxmlformats.org/officeDocument/2006/relationships/image" Target="../media/image53.jpg"/></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2.xml"/><Relationship Id="rId4" Type="http://schemas.openxmlformats.org/officeDocument/2006/relationships/image" Target="../media/image64.jpg"/></Relationships>
</file>

<file path=ppt/slides/_rels/slide5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g"/><Relationship Id="rId1" Type="http://schemas.openxmlformats.org/officeDocument/2006/relationships/slideLayout" Target="../slideLayouts/slideLayout2.xml"/><Relationship Id="rId5" Type="http://schemas.openxmlformats.org/officeDocument/2006/relationships/image" Target="../media/image70.jpg"/><Relationship Id="rId4" Type="http://schemas.openxmlformats.org/officeDocument/2006/relationships/image" Target="../media/image69.jpg"/></Relationships>
</file>

<file path=ppt/slides/_rels/slide5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2.xml"/><Relationship Id="rId5" Type="http://schemas.openxmlformats.org/officeDocument/2006/relationships/image" Target="../media/image81.jpg"/><Relationship Id="rId4" Type="http://schemas.openxmlformats.org/officeDocument/2006/relationships/image" Target="../media/image80.jpg"/></Relationships>
</file>

<file path=ppt/slides/_rels/slide62.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image" Target="../media/image9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66B79-3C09-38AA-DA7F-10BFD22E4E85}"/>
              </a:ext>
            </a:extLst>
          </p:cNvPr>
          <p:cNvSpPr>
            <a:spLocks noGrp="1"/>
          </p:cNvSpPr>
          <p:nvPr>
            <p:ph type="ctrTitle"/>
          </p:nvPr>
        </p:nvSpPr>
        <p:spPr>
          <a:xfrm>
            <a:off x="1524000" y="1122363"/>
            <a:ext cx="9144000" cy="1279643"/>
          </a:xfrm>
        </p:spPr>
        <p:txBody>
          <a:bodyPr/>
          <a:lstStyle/>
          <a:p>
            <a:r>
              <a:rPr lang="fa-IR" dirty="0"/>
              <a:t>فزیک صنف هفتم</a:t>
            </a:r>
            <a:endParaRPr lang="en-US" dirty="0"/>
          </a:p>
        </p:txBody>
      </p:sp>
      <p:sp>
        <p:nvSpPr>
          <p:cNvPr id="3" name="Subtitle 2">
            <a:extLst>
              <a:ext uri="{FF2B5EF4-FFF2-40B4-BE49-F238E27FC236}">
                <a16:creationId xmlns:a16="http://schemas.microsoft.com/office/drawing/2014/main" id="{65FD2EAB-10FA-A6A8-63DC-52BFAD9970CB}"/>
              </a:ext>
            </a:extLst>
          </p:cNvPr>
          <p:cNvSpPr>
            <a:spLocks noGrp="1"/>
          </p:cNvSpPr>
          <p:nvPr>
            <p:ph type="subTitle" idx="1"/>
          </p:nvPr>
        </p:nvSpPr>
        <p:spPr>
          <a:xfrm>
            <a:off x="1524000" y="2702257"/>
            <a:ext cx="9144000" cy="2555543"/>
          </a:xfrm>
        </p:spPr>
        <p:txBody>
          <a:bodyPr>
            <a:normAutofit lnSpcReduction="10000"/>
          </a:bodyPr>
          <a:lstStyle/>
          <a:p>
            <a:pPr algn="r" rtl="1"/>
            <a:r>
              <a:rPr lang="fa-IR" dirty="0"/>
              <a:t>فصل اول</a:t>
            </a:r>
          </a:p>
          <a:p>
            <a:pPr rtl="1"/>
            <a:r>
              <a:rPr lang="fa-IR" dirty="0"/>
              <a:t>اندازه گیری</a:t>
            </a:r>
            <a:endParaRPr lang="en-US" dirty="0"/>
          </a:p>
          <a:p>
            <a:pPr rtl="1"/>
            <a:r>
              <a:rPr lang="fa-IR" dirty="0"/>
              <a:t>ما همیشه ازاندازه گیری درزندگی روزمرّه خویش استفاده میکنیم بنابراین اندازه گیری اهمیت زیاددارد، هم چنان دانشمندان وعلمای فزیک معتقدند که </a:t>
            </a:r>
            <a:r>
              <a:rPr lang="fa-IR" u="sng" dirty="0"/>
              <a:t>فزیک علم اندازه گیری است</a:t>
            </a:r>
            <a:endParaRPr lang="fa-IR" dirty="0"/>
          </a:p>
          <a:p>
            <a:pPr algn="r" rtl="1"/>
            <a:r>
              <a:rPr lang="fa-IR" u="sng" dirty="0"/>
              <a:t>اندازه گیری عبارت ازمقایسه یک کمیت باواحد معیاری همان کمیت است </a:t>
            </a:r>
            <a:r>
              <a:rPr lang="fa-IR" dirty="0"/>
              <a:t>ویا به عبارت دیگر </a:t>
            </a:r>
            <a:r>
              <a:rPr lang="fa-IR" u="sng" dirty="0"/>
              <a:t>اندازه گیری پروسه دریافت یک عدد است که اندازه یک کمیت مشخص را باواحد خاص نشان میدهد</a:t>
            </a:r>
            <a:endParaRPr lang="en-US" u="sng" dirty="0"/>
          </a:p>
          <a:p>
            <a:pPr algn="r" rtl="1"/>
            <a:endParaRPr lang="en-US" dirty="0"/>
          </a:p>
        </p:txBody>
      </p:sp>
    </p:spTree>
    <p:extLst>
      <p:ext uri="{BB962C8B-B14F-4D97-AF65-F5344CB8AC3E}">
        <p14:creationId xmlns:p14="http://schemas.microsoft.com/office/powerpoint/2010/main" val="2590582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08207-9A81-AB07-E6F0-69CF8E679D53}"/>
              </a:ext>
            </a:extLst>
          </p:cNvPr>
          <p:cNvSpPr>
            <a:spLocks noGrp="1"/>
          </p:cNvSpPr>
          <p:nvPr>
            <p:ph type="title"/>
          </p:nvPr>
        </p:nvSpPr>
        <p:spPr/>
        <p:txBody>
          <a:bodyPr/>
          <a:lstStyle/>
          <a:p>
            <a:pPr algn="ctr"/>
            <a:r>
              <a:rPr lang="fa-IR" dirty="0"/>
              <a:t>واحدکتله</a:t>
            </a:r>
            <a:endParaRPr lang="en-US" dirty="0"/>
          </a:p>
        </p:txBody>
      </p:sp>
      <p:sp>
        <p:nvSpPr>
          <p:cNvPr id="3" name="Content Placeholder 2">
            <a:extLst>
              <a:ext uri="{FF2B5EF4-FFF2-40B4-BE49-F238E27FC236}">
                <a16:creationId xmlns:a16="http://schemas.microsoft.com/office/drawing/2014/main" id="{158750FF-172D-ED1B-2BC7-FA8A7B95F519}"/>
              </a:ext>
            </a:extLst>
          </p:cNvPr>
          <p:cNvSpPr>
            <a:spLocks noGrp="1"/>
          </p:cNvSpPr>
          <p:nvPr>
            <p:ph idx="1"/>
          </p:nvPr>
        </p:nvSpPr>
        <p:spPr/>
        <p:txBody>
          <a:bodyPr/>
          <a:lstStyle/>
          <a:p>
            <a:pPr algn="r" rtl="1"/>
            <a:r>
              <a:rPr lang="fa-IR" dirty="0"/>
              <a:t>واحد کتله درسیستم بین المللی (</a:t>
            </a:r>
            <a:r>
              <a:rPr lang="en-US" dirty="0"/>
              <a:t>SI</a:t>
            </a:r>
            <a:r>
              <a:rPr lang="fa-IR" dirty="0"/>
              <a:t>) عبارت ازکیلوگرام است، کیلوگرام معیاری عبارت از یک استوانه یی متشکل ازآلیاژپلاتین – ایریدیم است که به صورت استوانوی ساخته شده ودرداخل سه محفظه شیشه ای دردرجه حرارت ثابت نگهداشته شده است، کیلوگرام را به </a:t>
            </a:r>
            <a:r>
              <a:rPr lang="en-US" dirty="0"/>
              <a:t>Kg</a:t>
            </a:r>
            <a:r>
              <a:rPr lang="fa-IR" dirty="0"/>
              <a:t> نشان میدهند</a:t>
            </a:r>
          </a:p>
          <a:p>
            <a:pPr marL="0" indent="0" algn="ctr" rtl="1">
              <a:buNone/>
            </a:pPr>
            <a:endParaRPr lang="en-US" dirty="0"/>
          </a:p>
        </p:txBody>
      </p:sp>
      <p:pic>
        <p:nvPicPr>
          <p:cNvPr id="5" name="Picture 4">
            <a:extLst>
              <a:ext uri="{FF2B5EF4-FFF2-40B4-BE49-F238E27FC236}">
                <a16:creationId xmlns:a16="http://schemas.microsoft.com/office/drawing/2014/main" id="{6DA39E43-CC7C-D33D-C683-07671DDDED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6095" y="3228234"/>
            <a:ext cx="2561489" cy="3083666"/>
          </a:xfrm>
          <a:prstGeom prst="rect">
            <a:avLst/>
          </a:prstGeom>
        </p:spPr>
      </p:pic>
      <p:pic>
        <p:nvPicPr>
          <p:cNvPr id="6" name="Picture 5">
            <a:extLst>
              <a:ext uri="{FF2B5EF4-FFF2-40B4-BE49-F238E27FC236}">
                <a16:creationId xmlns:a16="http://schemas.microsoft.com/office/drawing/2014/main" id="{60CD0669-1B29-E0D2-FA26-D4BE68BE39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0214" y="3180283"/>
            <a:ext cx="3912413" cy="3117460"/>
          </a:xfrm>
          <a:prstGeom prst="rect">
            <a:avLst/>
          </a:prstGeom>
        </p:spPr>
      </p:pic>
    </p:spTree>
    <p:extLst>
      <p:ext uri="{BB962C8B-B14F-4D97-AF65-F5344CB8AC3E}">
        <p14:creationId xmlns:p14="http://schemas.microsoft.com/office/powerpoint/2010/main" val="2886131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AD1A5-B24A-548C-0C94-8A50C6A73413}"/>
              </a:ext>
            </a:extLst>
          </p:cNvPr>
          <p:cNvSpPr>
            <a:spLocks noGrp="1"/>
          </p:cNvSpPr>
          <p:nvPr>
            <p:ph type="title"/>
          </p:nvPr>
        </p:nvSpPr>
        <p:spPr/>
        <p:txBody>
          <a:bodyPr/>
          <a:lstStyle/>
          <a:p>
            <a:pPr algn="ctr"/>
            <a:r>
              <a:rPr lang="fa-IR" dirty="0"/>
              <a:t>اندازه گیری کتله</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838C9FE-A858-7BBB-B756-B0F96FDC1BC9}"/>
                  </a:ext>
                </a:extLst>
              </p:cNvPr>
              <p:cNvSpPr>
                <a:spLocks noGrp="1"/>
              </p:cNvSpPr>
              <p:nvPr>
                <p:ph idx="1"/>
              </p:nvPr>
            </p:nvSpPr>
            <p:spPr>
              <a:xfrm>
                <a:off x="838200" y="1405719"/>
                <a:ext cx="10515600" cy="5087156"/>
              </a:xfrm>
            </p:spPr>
            <p:txBody>
              <a:bodyPr>
                <a:normAutofit lnSpcReduction="10000"/>
              </a:bodyPr>
              <a:lstStyle/>
              <a:p>
                <a:pPr algn="r" rtl="1"/>
                <a:r>
                  <a:rPr lang="fa-IR" dirty="0"/>
                  <a:t>کتله ووزن باهم تفاوت دارند یعنی </a:t>
                </a:r>
                <a:r>
                  <a:rPr lang="fa-IR" u="sng" dirty="0"/>
                  <a:t>کتله مقدارذرّاتی است که جسم ازآن ساخته شده است</a:t>
                </a:r>
                <a:r>
                  <a:rPr lang="fa-IR" dirty="0"/>
                  <a:t> درحالیکه </a:t>
                </a:r>
                <a:r>
                  <a:rPr lang="fa-IR" u="sng" dirty="0"/>
                  <a:t>وزن عبارت ازقوه کشش یا جاذبه زمین بالای اجسام است</a:t>
                </a:r>
                <a:r>
                  <a:rPr lang="fa-IR" dirty="0"/>
                  <a:t> فورمولی که رابطه میان کتله ووزن را نشان میدهد </a:t>
                </a:r>
                <a14:m>
                  <m:oMath xmlns:m="http://schemas.openxmlformats.org/officeDocument/2006/math">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𝑚𝑔</m:t>
                    </m:r>
                  </m:oMath>
                </a14:m>
                <a:r>
                  <a:rPr lang="fa-IR" dirty="0"/>
                  <a:t> است که </a:t>
                </a:r>
                <a:r>
                  <a:rPr lang="en-US" dirty="0"/>
                  <a:t>W</a:t>
                </a:r>
                <a:r>
                  <a:rPr lang="fa-IR" dirty="0"/>
                  <a:t> وزن جسم و</a:t>
                </a:r>
                <a:r>
                  <a:rPr lang="en-US" dirty="0"/>
                  <a:t>m</a:t>
                </a:r>
                <a:r>
                  <a:rPr lang="fa-IR" dirty="0"/>
                  <a:t> کتله جسم میباشد کتله جسم توسط ترازوی دوپله ای ووزن جسم توسط ترازوی فنری اندازه میگردد</a:t>
                </a:r>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marL="0" indent="0" algn="r" rtl="1">
                  <a:buNone/>
                </a:pPr>
                <a:r>
                  <a:rPr lang="en-US" dirty="0"/>
                  <a:t> </a:t>
                </a:r>
                <a:r>
                  <a:rPr lang="fa-IR" dirty="0"/>
                  <a:t>   </a:t>
                </a:r>
                <a:r>
                  <a:rPr lang="en-US" dirty="0"/>
                  <a:t>       </a:t>
                </a:r>
                <a:r>
                  <a:rPr lang="fa-IR" dirty="0"/>
                  <a:t> ترازوهای دوکفه ای                                           ترازوهای فنری</a:t>
                </a:r>
              </a:p>
              <a:p>
                <a:pPr marL="0" indent="0" algn="ctr" rtl="1">
                  <a:buNone/>
                </a:pPr>
                <a:endParaRPr lang="en-US" dirty="0"/>
              </a:p>
            </p:txBody>
          </p:sp>
        </mc:Choice>
        <mc:Fallback xmlns="">
          <p:sp>
            <p:nvSpPr>
              <p:cNvPr id="3" name="Content Placeholder 2">
                <a:extLst>
                  <a:ext uri="{FF2B5EF4-FFF2-40B4-BE49-F238E27FC236}">
                    <a16:creationId xmlns:a16="http://schemas.microsoft.com/office/drawing/2014/main" id="{3838C9FE-A858-7BBB-B756-B0F96FDC1BC9}"/>
                  </a:ext>
                </a:extLst>
              </p:cNvPr>
              <p:cNvSpPr>
                <a:spLocks noGrp="1" noRot="1" noChangeAspect="1" noMove="1" noResize="1" noEditPoints="1" noAdjustHandles="1" noChangeArrowheads="1" noChangeShapeType="1" noTextEdit="1"/>
              </p:cNvSpPr>
              <p:nvPr>
                <p:ph idx="1"/>
              </p:nvPr>
            </p:nvSpPr>
            <p:spPr>
              <a:xfrm>
                <a:off x="838200" y="1405719"/>
                <a:ext cx="10515600" cy="5087156"/>
              </a:xfrm>
              <a:blipFill>
                <a:blip r:embed="rId2"/>
                <a:stretch>
                  <a:fillRect l="-1391" t="-2998" r="-1043"/>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48FAA8FE-B54B-BFC7-682C-6A3925A7D3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0668" y="3626467"/>
            <a:ext cx="3127359" cy="1623821"/>
          </a:xfrm>
          <a:prstGeom prst="rect">
            <a:avLst/>
          </a:prstGeom>
        </p:spPr>
      </p:pic>
      <p:pic>
        <p:nvPicPr>
          <p:cNvPr id="7" name="Picture 6">
            <a:extLst>
              <a:ext uri="{FF2B5EF4-FFF2-40B4-BE49-F238E27FC236}">
                <a16:creationId xmlns:a16="http://schemas.microsoft.com/office/drawing/2014/main" id="{AF35C642-330F-129B-62F8-6926F64F10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8865" y="2927111"/>
            <a:ext cx="2851813" cy="2851813"/>
          </a:xfrm>
          <a:prstGeom prst="rect">
            <a:avLst/>
          </a:prstGeom>
        </p:spPr>
      </p:pic>
      <p:pic>
        <p:nvPicPr>
          <p:cNvPr id="9" name="Picture 8">
            <a:extLst>
              <a:ext uri="{FF2B5EF4-FFF2-40B4-BE49-F238E27FC236}">
                <a16:creationId xmlns:a16="http://schemas.microsoft.com/office/drawing/2014/main" id="{205051BB-57CF-61D1-2756-3D740CB459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7132" y="2895977"/>
            <a:ext cx="2851813" cy="2851813"/>
          </a:xfrm>
          <a:prstGeom prst="rect">
            <a:avLst/>
          </a:prstGeom>
        </p:spPr>
      </p:pic>
      <p:pic>
        <p:nvPicPr>
          <p:cNvPr id="11" name="Picture 10">
            <a:extLst>
              <a:ext uri="{FF2B5EF4-FFF2-40B4-BE49-F238E27FC236}">
                <a16:creationId xmlns:a16="http://schemas.microsoft.com/office/drawing/2014/main" id="{F93B3A9E-7C4D-E679-7945-34D96AE196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266" y="2988861"/>
            <a:ext cx="2157531" cy="2686838"/>
          </a:xfrm>
          <a:prstGeom prst="rect">
            <a:avLst/>
          </a:prstGeom>
        </p:spPr>
      </p:pic>
    </p:spTree>
    <p:extLst>
      <p:ext uri="{BB962C8B-B14F-4D97-AF65-F5344CB8AC3E}">
        <p14:creationId xmlns:p14="http://schemas.microsoft.com/office/powerpoint/2010/main" val="3409149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8F930-5F34-1DB1-FB89-0CFD15314853}"/>
              </a:ext>
            </a:extLst>
          </p:cNvPr>
          <p:cNvSpPr>
            <a:spLocks noGrp="1"/>
          </p:cNvSpPr>
          <p:nvPr>
            <p:ph type="title"/>
          </p:nvPr>
        </p:nvSpPr>
        <p:spPr/>
        <p:txBody>
          <a:bodyPr/>
          <a:lstStyle/>
          <a:p>
            <a:pPr algn="ctr" rtl="1"/>
            <a:r>
              <a:rPr lang="fa-IR" dirty="0"/>
              <a:t>جدول واحدات اصلی یا اساسی</a:t>
            </a:r>
            <a:endParaRPr lang="en-US" dirty="0"/>
          </a:p>
        </p:txBody>
      </p:sp>
      <p:graphicFrame>
        <p:nvGraphicFramePr>
          <p:cNvPr id="4" name="Content Placeholder 3">
            <a:extLst>
              <a:ext uri="{FF2B5EF4-FFF2-40B4-BE49-F238E27FC236}">
                <a16:creationId xmlns:a16="http://schemas.microsoft.com/office/drawing/2014/main" id="{2438FA49-BF45-96D4-CD47-05DAF81DDDFC}"/>
              </a:ext>
            </a:extLst>
          </p:cNvPr>
          <p:cNvGraphicFramePr>
            <a:graphicFrameLocks noGrp="1"/>
          </p:cNvGraphicFramePr>
          <p:nvPr>
            <p:ph idx="1"/>
            <p:extLst>
              <p:ext uri="{D42A27DB-BD31-4B8C-83A1-F6EECF244321}">
                <p14:modId xmlns:p14="http://schemas.microsoft.com/office/powerpoint/2010/main" val="2521181670"/>
              </p:ext>
            </p:extLst>
          </p:nvPr>
        </p:nvGraphicFramePr>
        <p:xfrm>
          <a:off x="838200" y="1825625"/>
          <a:ext cx="10515600" cy="174244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1786164417"/>
                    </a:ext>
                  </a:extLst>
                </a:gridCol>
                <a:gridCol w="2103120">
                  <a:extLst>
                    <a:ext uri="{9D8B030D-6E8A-4147-A177-3AD203B41FA5}">
                      <a16:colId xmlns:a16="http://schemas.microsoft.com/office/drawing/2014/main" val="2973643877"/>
                    </a:ext>
                  </a:extLst>
                </a:gridCol>
                <a:gridCol w="2103120">
                  <a:extLst>
                    <a:ext uri="{9D8B030D-6E8A-4147-A177-3AD203B41FA5}">
                      <a16:colId xmlns:a16="http://schemas.microsoft.com/office/drawing/2014/main" val="936106303"/>
                    </a:ext>
                  </a:extLst>
                </a:gridCol>
                <a:gridCol w="2103120">
                  <a:extLst>
                    <a:ext uri="{9D8B030D-6E8A-4147-A177-3AD203B41FA5}">
                      <a16:colId xmlns:a16="http://schemas.microsoft.com/office/drawing/2014/main" val="85085875"/>
                    </a:ext>
                  </a:extLst>
                </a:gridCol>
                <a:gridCol w="2103120">
                  <a:extLst>
                    <a:ext uri="{9D8B030D-6E8A-4147-A177-3AD203B41FA5}">
                      <a16:colId xmlns:a16="http://schemas.microsoft.com/office/drawing/2014/main" val="779797105"/>
                    </a:ext>
                  </a:extLst>
                </a:gridCol>
              </a:tblGrid>
              <a:tr h="370840">
                <a:tc>
                  <a:txBody>
                    <a:bodyPr/>
                    <a:lstStyle/>
                    <a:p>
                      <a:pPr algn="ctr"/>
                      <a:r>
                        <a:rPr lang="fa-IR" dirty="0"/>
                        <a:t>سمبول واحد</a:t>
                      </a:r>
                      <a:endParaRPr lang="en-US" dirty="0"/>
                    </a:p>
                  </a:txBody>
                  <a:tcPr/>
                </a:tc>
                <a:tc>
                  <a:txBody>
                    <a:bodyPr/>
                    <a:lstStyle/>
                    <a:p>
                      <a:pPr algn="ctr"/>
                      <a:r>
                        <a:rPr lang="fa-IR" dirty="0"/>
                        <a:t>نام واحد</a:t>
                      </a:r>
                      <a:endParaRPr lang="en-US" dirty="0"/>
                    </a:p>
                  </a:txBody>
                  <a:tcPr/>
                </a:tc>
                <a:tc>
                  <a:txBody>
                    <a:bodyPr/>
                    <a:lstStyle/>
                    <a:p>
                      <a:pPr algn="ctr"/>
                      <a:r>
                        <a:rPr lang="fa-IR" dirty="0"/>
                        <a:t>سمبول</a:t>
                      </a:r>
                      <a:endParaRPr lang="en-US" dirty="0"/>
                    </a:p>
                  </a:txBody>
                  <a:tcPr/>
                </a:tc>
                <a:tc>
                  <a:txBody>
                    <a:bodyPr/>
                    <a:lstStyle/>
                    <a:p>
                      <a:pPr algn="ctr"/>
                      <a:r>
                        <a:rPr lang="fa-IR" dirty="0"/>
                        <a:t>کمیت</a:t>
                      </a:r>
                      <a:endParaRPr lang="en-US" dirty="0"/>
                    </a:p>
                  </a:txBody>
                  <a:tcPr/>
                </a:tc>
                <a:tc>
                  <a:txBody>
                    <a:bodyPr/>
                    <a:lstStyle/>
                    <a:p>
                      <a:pPr algn="ctr"/>
                      <a:r>
                        <a:rPr lang="fa-IR" dirty="0"/>
                        <a:t>شماره</a:t>
                      </a:r>
                      <a:endParaRPr lang="en-US" dirty="0"/>
                    </a:p>
                  </a:txBody>
                  <a:tcPr/>
                </a:tc>
                <a:extLst>
                  <a:ext uri="{0D108BD9-81ED-4DB2-BD59-A6C34878D82A}">
                    <a16:rowId xmlns:a16="http://schemas.microsoft.com/office/drawing/2014/main" val="3079977869"/>
                  </a:ext>
                </a:extLst>
              </a:tr>
              <a:tr h="370840">
                <a:tc>
                  <a:txBody>
                    <a:bodyPr/>
                    <a:lstStyle/>
                    <a:p>
                      <a:pPr algn="ctr"/>
                      <a:r>
                        <a:rPr lang="en-US" dirty="0">
                          <a:solidFill>
                            <a:schemeClr val="tx1"/>
                          </a:solidFill>
                        </a:rPr>
                        <a:t>m</a:t>
                      </a:r>
                    </a:p>
                  </a:txBody>
                  <a:tcPr/>
                </a:tc>
                <a:tc>
                  <a:txBody>
                    <a:bodyPr/>
                    <a:lstStyle/>
                    <a:p>
                      <a:pPr algn="ctr"/>
                      <a:r>
                        <a:rPr lang="fa-IR" dirty="0">
                          <a:solidFill>
                            <a:schemeClr val="tx1"/>
                          </a:solidFill>
                        </a:rPr>
                        <a:t>متر</a:t>
                      </a:r>
                      <a:endParaRPr lang="en-US" dirty="0">
                        <a:solidFill>
                          <a:schemeClr val="tx1"/>
                        </a:solidFill>
                      </a:endParaRPr>
                    </a:p>
                  </a:txBody>
                  <a:tcPr/>
                </a:tc>
                <a:tc>
                  <a:txBody>
                    <a:bodyPr/>
                    <a:lstStyle/>
                    <a:p>
                      <a:pPr algn="ctr"/>
                      <a:r>
                        <a:rPr lang="en-US" dirty="0">
                          <a:solidFill>
                            <a:schemeClr val="tx1"/>
                          </a:solidFill>
                        </a:rPr>
                        <a:t>l</a:t>
                      </a:r>
                    </a:p>
                  </a:txBody>
                  <a:tcPr/>
                </a:tc>
                <a:tc>
                  <a:txBody>
                    <a:bodyPr/>
                    <a:lstStyle/>
                    <a:p>
                      <a:pPr algn="ctr"/>
                      <a:r>
                        <a:rPr lang="fa-IR" sz="2400" dirty="0">
                          <a:solidFill>
                            <a:schemeClr val="accent1"/>
                          </a:solidFill>
                        </a:rPr>
                        <a:t>طول</a:t>
                      </a:r>
                      <a:endParaRPr lang="en-US" sz="2400" dirty="0">
                        <a:solidFill>
                          <a:schemeClr val="accent1"/>
                        </a:solidFill>
                      </a:endParaRPr>
                    </a:p>
                  </a:txBody>
                  <a:tcPr/>
                </a:tc>
                <a:tc>
                  <a:txBody>
                    <a:bodyPr/>
                    <a:lstStyle/>
                    <a:p>
                      <a:pPr algn="ctr"/>
                      <a:r>
                        <a:rPr lang="fa-IR" dirty="0">
                          <a:solidFill>
                            <a:schemeClr val="tx1"/>
                          </a:solidFill>
                        </a:rPr>
                        <a:t>1</a:t>
                      </a:r>
                      <a:endParaRPr lang="en-US" dirty="0">
                        <a:solidFill>
                          <a:schemeClr val="tx1"/>
                        </a:solidFill>
                      </a:endParaRPr>
                    </a:p>
                  </a:txBody>
                  <a:tcPr/>
                </a:tc>
                <a:extLst>
                  <a:ext uri="{0D108BD9-81ED-4DB2-BD59-A6C34878D82A}">
                    <a16:rowId xmlns:a16="http://schemas.microsoft.com/office/drawing/2014/main" val="4205172478"/>
                  </a:ext>
                </a:extLst>
              </a:tr>
              <a:tr h="370840">
                <a:tc>
                  <a:txBody>
                    <a:bodyPr/>
                    <a:lstStyle/>
                    <a:p>
                      <a:pPr algn="ctr"/>
                      <a:r>
                        <a:rPr lang="en-US" dirty="0">
                          <a:solidFill>
                            <a:schemeClr val="tx1"/>
                          </a:solidFill>
                        </a:rPr>
                        <a:t>kg</a:t>
                      </a:r>
                    </a:p>
                  </a:txBody>
                  <a:tcPr/>
                </a:tc>
                <a:tc>
                  <a:txBody>
                    <a:bodyPr/>
                    <a:lstStyle/>
                    <a:p>
                      <a:pPr algn="ctr"/>
                      <a:r>
                        <a:rPr lang="fa-IR" dirty="0">
                          <a:solidFill>
                            <a:schemeClr val="tx1"/>
                          </a:solidFill>
                        </a:rPr>
                        <a:t>کیلوگرام</a:t>
                      </a:r>
                      <a:endParaRPr lang="en-US" dirty="0">
                        <a:solidFill>
                          <a:schemeClr val="tx1"/>
                        </a:solidFill>
                      </a:endParaRPr>
                    </a:p>
                  </a:txBody>
                  <a:tcPr/>
                </a:tc>
                <a:tc>
                  <a:txBody>
                    <a:bodyPr/>
                    <a:lstStyle/>
                    <a:p>
                      <a:pPr algn="ctr"/>
                      <a:r>
                        <a:rPr lang="en-US" dirty="0">
                          <a:solidFill>
                            <a:schemeClr val="tx1"/>
                          </a:solidFill>
                        </a:rPr>
                        <a:t>m</a:t>
                      </a:r>
                    </a:p>
                  </a:txBody>
                  <a:tcPr/>
                </a:tc>
                <a:tc>
                  <a:txBody>
                    <a:bodyPr/>
                    <a:lstStyle/>
                    <a:p>
                      <a:pPr algn="ctr"/>
                      <a:r>
                        <a:rPr lang="fa-IR" sz="2400" dirty="0">
                          <a:solidFill>
                            <a:schemeClr val="accent1"/>
                          </a:solidFill>
                        </a:rPr>
                        <a:t>کتله</a:t>
                      </a:r>
                      <a:endParaRPr lang="en-US" sz="2400" dirty="0">
                        <a:solidFill>
                          <a:schemeClr val="accent1"/>
                        </a:solidFill>
                      </a:endParaRPr>
                    </a:p>
                  </a:txBody>
                  <a:tcPr/>
                </a:tc>
                <a:tc>
                  <a:txBody>
                    <a:bodyPr/>
                    <a:lstStyle/>
                    <a:p>
                      <a:pPr algn="ctr"/>
                      <a:r>
                        <a:rPr lang="fa-IR" dirty="0">
                          <a:solidFill>
                            <a:schemeClr val="tx1"/>
                          </a:solidFill>
                        </a:rPr>
                        <a:t>2</a:t>
                      </a:r>
                      <a:endParaRPr lang="en-US" dirty="0">
                        <a:solidFill>
                          <a:schemeClr val="tx1"/>
                        </a:solidFill>
                      </a:endParaRPr>
                    </a:p>
                  </a:txBody>
                  <a:tcPr/>
                </a:tc>
                <a:extLst>
                  <a:ext uri="{0D108BD9-81ED-4DB2-BD59-A6C34878D82A}">
                    <a16:rowId xmlns:a16="http://schemas.microsoft.com/office/drawing/2014/main" val="1186976167"/>
                  </a:ext>
                </a:extLst>
              </a:tr>
              <a:tr h="370840">
                <a:tc>
                  <a:txBody>
                    <a:bodyPr/>
                    <a:lstStyle/>
                    <a:p>
                      <a:pPr algn="ctr"/>
                      <a:r>
                        <a:rPr lang="en-US" dirty="0">
                          <a:solidFill>
                            <a:schemeClr val="tx1"/>
                          </a:solidFill>
                        </a:rPr>
                        <a:t>s</a:t>
                      </a:r>
                    </a:p>
                  </a:txBody>
                  <a:tcPr/>
                </a:tc>
                <a:tc>
                  <a:txBody>
                    <a:bodyPr/>
                    <a:lstStyle/>
                    <a:p>
                      <a:pPr algn="ctr"/>
                      <a:r>
                        <a:rPr lang="fa-IR" dirty="0">
                          <a:solidFill>
                            <a:schemeClr val="tx1"/>
                          </a:solidFill>
                        </a:rPr>
                        <a:t>ثانیه</a:t>
                      </a:r>
                      <a:endParaRPr lang="en-US" dirty="0">
                        <a:solidFill>
                          <a:schemeClr val="tx1"/>
                        </a:solidFill>
                      </a:endParaRPr>
                    </a:p>
                  </a:txBody>
                  <a:tcPr/>
                </a:tc>
                <a:tc>
                  <a:txBody>
                    <a:bodyPr/>
                    <a:lstStyle/>
                    <a:p>
                      <a:pPr algn="ctr"/>
                      <a:r>
                        <a:rPr lang="en-US" dirty="0">
                          <a:solidFill>
                            <a:schemeClr val="tx1"/>
                          </a:solidFill>
                        </a:rPr>
                        <a:t>t</a:t>
                      </a:r>
                    </a:p>
                  </a:txBody>
                  <a:tcPr/>
                </a:tc>
                <a:tc>
                  <a:txBody>
                    <a:bodyPr/>
                    <a:lstStyle/>
                    <a:p>
                      <a:pPr algn="ctr"/>
                      <a:r>
                        <a:rPr lang="fa-IR" sz="2400" dirty="0">
                          <a:solidFill>
                            <a:schemeClr val="accent1"/>
                          </a:solidFill>
                        </a:rPr>
                        <a:t>زمان</a:t>
                      </a:r>
                      <a:endParaRPr lang="en-US" sz="2400" dirty="0">
                        <a:solidFill>
                          <a:schemeClr val="accent1"/>
                        </a:solidFill>
                      </a:endParaRPr>
                    </a:p>
                  </a:txBody>
                  <a:tcPr/>
                </a:tc>
                <a:tc>
                  <a:txBody>
                    <a:bodyPr/>
                    <a:lstStyle/>
                    <a:p>
                      <a:pPr algn="ctr"/>
                      <a:r>
                        <a:rPr lang="fa-IR" dirty="0">
                          <a:solidFill>
                            <a:schemeClr val="tx1"/>
                          </a:solidFill>
                        </a:rPr>
                        <a:t>3</a:t>
                      </a:r>
                      <a:endParaRPr lang="en-US" dirty="0">
                        <a:solidFill>
                          <a:schemeClr val="tx1"/>
                        </a:solidFill>
                      </a:endParaRPr>
                    </a:p>
                  </a:txBody>
                  <a:tcPr/>
                </a:tc>
                <a:extLst>
                  <a:ext uri="{0D108BD9-81ED-4DB2-BD59-A6C34878D82A}">
                    <a16:rowId xmlns:a16="http://schemas.microsoft.com/office/drawing/2014/main" val="2004696040"/>
                  </a:ext>
                </a:extLst>
              </a:tr>
            </a:tbl>
          </a:graphicData>
        </a:graphic>
      </p:graphicFrame>
      <p:sp>
        <p:nvSpPr>
          <p:cNvPr id="6" name="TextBox 5">
            <a:extLst>
              <a:ext uri="{FF2B5EF4-FFF2-40B4-BE49-F238E27FC236}">
                <a16:creationId xmlns:a16="http://schemas.microsoft.com/office/drawing/2014/main" id="{A48A673F-E104-D47D-5C5A-73714F0A8148}"/>
              </a:ext>
            </a:extLst>
          </p:cNvPr>
          <p:cNvSpPr txBox="1"/>
          <p:nvPr/>
        </p:nvSpPr>
        <p:spPr>
          <a:xfrm>
            <a:off x="1083365" y="3621711"/>
            <a:ext cx="10270435" cy="646331"/>
          </a:xfrm>
          <a:prstGeom prst="rect">
            <a:avLst/>
          </a:prstGeom>
          <a:noFill/>
        </p:spPr>
        <p:txBody>
          <a:bodyPr wrap="square" rtlCol="0">
            <a:spAutoFit/>
          </a:bodyPr>
          <a:lstStyle/>
          <a:p>
            <a:pPr algn="r"/>
            <a:r>
              <a:rPr lang="fa-IR" b="1" dirty="0">
                <a:solidFill>
                  <a:srgbClr val="FF0000"/>
                </a:solidFill>
              </a:rPr>
              <a:t>نکته : برعلاوه واحدات اصلی فوق چهار واحد دیگر نیز در جمع واحدات اساسی اضافه گردیده است که در صنف دهم مفصل به آن پرداخته خواهد شد</a:t>
            </a:r>
            <a:endParaRPr lang="en-AU" b="1" dirty="0">
              <a:solidFill>
                <a:srgbClr val="FF0000"/>
              </a:solidFill>
            </a:endParaRPr>
          </a:p>
        </p:txBody>
      </p:sp>
      <p:graphicFrame>
        <p:nvGraphicFramePr>
          <p:cNvPr id="9" name="Table 8">
            <a:extLst>
              <a:ext uri="{FF2B5EF4-FFF2-40B4-BE49-F238E27FC236}">
                <a16:creationId xmlns:a16="http://schemas.microsoft.com/office/drawing/2014/main" id="{E4F8C8E5-4E4E-C3A4-5F12-9B07294C19AC}"/>
              </a:ext>
            </a:extLst>
          </p:cNvPr>
          <p:cNvGraphicFramePr>
            <a:graphicFrameLocks noGrp="1"/>
          </p:cNvGraphicFramePr>
          <p:nvPr>
            <p:extLst>
              <p:ext uri="{D42A27DB-BD31-4B8C-83A1-F6EECF244321}">
                <p14:modId xmlns:p14="http://schemas.microsoft.com/office/powerpoint/2010/main" val="212115228"/>
              </p:ext>
            </p:extLst>
          </p:nvPr>
        </p:nvGraphicFramePr>
        <p:xfrm>
          <a:off x="838199" y="4268042"/>
          <a:ext cx="10515600" cy="222504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982507134"/>
                    </a:ext>
                  </a:extLst>
                </a:gridCol>
                <a:gridCol w="2103120">
                  <a:extLst>
                    <a:ext uri="{9D8B030D-6E8A-4147-A177-3AD203B41FA5}">
                      <a16:colId xmlns:a16="http://schemas.microsoft.com/office/drawing/2014/main" val="1689844008"/>
                    </a:ext>
                  </a:extLst>
                </a:gridCol>
                <a:gridCol w="2103120">
                  <a:extLst>
                    <a:ext uri="{9D8B030D-6E8A-4147-A177-3AD203B41FA5}">
                      <a16:colId xmlns:a16="http://schemas.microsoft.com/office/drawing/2014/main" val="164143379"/>
                    </a:ext>
                  </a:extLst>
                </a:gridCol>
                <a:gridCol w="2103120">
                  <a:extLst>
                    <a:ext uri="{9D8B030D-6E8A-4147-A177-3AD203B41FA5}">
                      <a16:colId xmlns:a16="http://schemas.microsoft.com/office/drawing/2014/main" val="2171113789"/>
                    </a:ext>
                  </a:extLst>
                </a:gridCol>
                <a:gridCol w="2103120">
                  <a:extLst>
                    <a:ext uri="{9D8B030D-6E8A-4147-A177-3AD203B41FA5}">
                      <a16:colId xmlns:a16="http://schemas.microsoft.com/office/drawing/2014/main" val="2788979831"/>
                    </a:ext>
                  </a:extLst>
                </a:gridCol>
              </a:tblGrid>
              <a:tr h="370840">
                <a:tc>
                  <a:txBody>
                    <a:bodyPr/>
                    <a:lstStyle/>
                    <a:p>
                      <a:pPr algn="ctr"/>
                      <a:r>
                        <a:rPr lang="fa-IR" dirty="0"/>
                        <a:t>سمبول واحد</a:t>
                      </a:r>
                      <a:endParaRPr lang="en-US" dirty="0"/>
                    </a:p>
                  </a:txBody>
                  <a:tcPr/>
                </a:tc>
                <a:tc>
                  <a:txBody>
                    <a:bodyPr/>
                    <a:lstStyle/>
                    <a:p>
                      <a:pPr algn="ctr"/>
                      <a:r>
                        <a:rPr lang="fa-IR" dirty="0"/>
                        <a:t>نام واحد</a:t>
                      </a:r>
                      <a:endParaRPr lang="en-US" dirty="0"/>
                    </a:p>
                  </a:txBody>
                  <a:tcPr/>
                </a:tc>
                <a:tc>
                  <a:txBody>
                    <a:bodyPr/>
                    <a:lstStyle/>
                    <a:p>
                      <a:pPr algn="ctr"/>
                      <a:r>
                        <a:rPr lang="fa-IR" dirty="0"/>
                        <a:t>سمبول</a:t>
                      </a:r>
                      <a:endParaRPr lang="en-US" dirty="0"/>
                    </a:p>
                  </a:txBody>
                  <a:tcPr/>
                </a:tc>
                <a:tc>
                  <a:txBody>
                    <a:bodyPr/>
                    <a:lstStyle/>
                    <a:p>
                      <a:pPr algn="ctr"/>
                      <a:r>
                        <a:rPr lang="fa-IR" dirty="0"/>
                        <a:t>کمیت</a:t>
                      </a:r>
                      <a:endParaRPr lang="en-US" dirty="0"/>
                    </a:p>
                  </a:txBody>
                  <a:tcPr/>
                </a:tc>
                <a:tc>
                  <a:txBody>
                    <a:bodyPr/>
                    <a:lstStyle/>
                    <a:p>
                      <a:pPr algn="ctr"/>
                      <a:r>
                        <a:rPr lang="fa-IR" dirty="0"/>
                        <a:t>شماره</a:t>
                      </a:r>
                      <a:endParaRPr lang="en-US" dirty="0"/>
                    </a:p>
                  </a:txBody>
                  <a:tcPr/>
                </a:tc>
                <a:extLst>
                  <a:ext uri="{0D108BD9-81ED-4DB2-BD59-A6C34878D82A}">
                    <a16:rowId xmlns:a16="http://schemas.microsoft.com/office/drawing/2014/main" val="3801893689"/>
                  </a:ext>
                </a:extLst>
              </a:tr>
              <a:tr h="370840">
                <a:tc>
                  <a:txBody>
                    <a:bodyPr/>
                    <a:lstStyle/>
                    <a:p>
                      <a:pPr algn="ctr"/>
                      <a:r>
                        <a:rPr lang="en-US" dirty="0"/>
                        <a:t>A</a:t>
                      </a:r>
                    </a:p>
                  </a:txBody>
                  <a:tcPr/>
                </a:tc>
                <a:tc>
                  <a:txBody>
                    <a:bodyPr/>
                    <a:lstStyle/>
                    <a:p>
                      <a:pPr algn="ctr"/>
                      <a:r>
                        <a:rPr lang="fa-IR" dirty="0"/>
                        <a:t>امپیر</a:t>
                      </a:r>
                      <a:endParaRPr lang="en-US" dirty="0"/>
                    </a:p>
                  </a:txBody>
                  <a:tcPr/>
                </a:tc>
                <a:tc>
                  <a:txBody>
                    <a:bodyPr/>
                    <a:lstStyle/>
                    <a:p>
                      <a:pPr algn="ctr"/>
                      <a:r>
                        <a:rPr lang="en-US" dirty="0"/>
                        <a:t>I</a:t>
                      </a:r>
                    </a:p>
                  </a:txBody>
                  <a:tcPr/>
                </a:tc>
                <a:tc>
                  <a:txBody>
                    <a:bodyPr/>
                    <a:lstStyle/>
                    <a:p>
                      <a:pPr algn="ctr"/>
                      <a:r>
                        <a:rPr lang="fa-IR" dirty="0"/>
                        <a:t>شدت جریان برق</a:t>
                      </a:r>
                      <a:endParaRPr lang="en-US" dirty="0"/>
                    </a:p>
                  </a:txBody>
                  <a:tcPr/>
                </a:tc>
                <a:tc>
                  <a:txBody>
                    <a:bodyPr/>
                    <a:lstStyle/>
                    <a:p>
                      <a:pPr algn="ctr"/>
                      <a:r>
                        <a:rPr lang="fa-IR" dirty="0"/>
                        <a:t>4</a:t>
                      </a:r>
                      <a:endParaRPr lang="en-US" dirty="0"/>
                    </a:p>
                  </a:txBody>
                  <a:tcPr/>
                </a:tc>
                <a:extLst>
                  <a:ext uri="{0D108BD9-81ED-4DB2-BD59-A6C34878D82A}">
                    <a16:rowId xmlns:a16="http://schemas.microsoft.com/office/drawing/2014/main" val="1922290223"/>
                  </a:ext>
                </a:extLst>
              </a:tr>
              <a:tr h="370840">
                <a:tc>
                  <a:txBody>
                    <a:bodyPr/>
                    <a:lstStyle/>
                    <a:p>
                      <a:pPr algn="ctr"/>
                      <a:r>
                        <a:rPr lang="en-US" dirty="0"/>
                        <a:t>K</a:t>
                      </a:r>
                    </a:p>
                  </a:txBody>
                  <a:tcPr/>
                </a:tc>
                <a:tc>
                  <a:txBody>
                    <a:bodyPr/>
                    <a:lstStyle/>
                    <a:p>
                      <a:pPr algn="ctr"/>
                      <a:r>
                        <a:rPr lang="fa-IR" dirty="0"/>
                        <a:t>کالوین</a:t>
                      </a:r>
                      <a:endParaRPr lang="en-US" dirty="0"/>
                    </a:p>
                  </a:txBody>
                  <a:tcPr/>
                </a:tc>
                <a:tc>
                  <a:txBody>
                    <a:bodyPr/>
                    <a:lstStyle/>
                    <a:p>
                      <a:pPr algn="ctr"/>
                      <a:r>
                        <a:rPr lang="en-US" dirty="0"/>
                        <a:t>T</a:t>
                      </a:r>
                    </a:p>
                  </a:txBody>
                  <a:tcPr/>
                </a:tc>
                <a:tc>
                  <a:txBody>
                    <a:bodyPr/>
                    <a:lstStyle/>
                    <a:p>
                      <a:pPr algn="ctr"/>
                      <a:r>
                        <a:rPr lang="fa-IR" dirty="0"/>
                        <a:t>حرارت</a:t>
                      </a:r>
                      <a:endParaRPr lang="en-US" dirty="0"/>
                    </a:p>
                  </a:txBody>
                  <a:tcPr/>
                </a:tc>
                <a:tc>
                  <a:txBody>
                    <a:bodyPr/>
                    <a:lstStyle/>
                    <a:p>
                      <a:pPr algn="ctr"/>
                      <a:r>
                        <a:rPr lang="fa-IR" dirty="0"/>
                        <a:t>5</a:t>
                      </a:r>
                      <a:endParaRPr lang="en-US" dirty="0"/>
                    </a:p>
                  </a:txBody>
                  <a:tcPr/>
                </a:tc>
                <a:extLst>
                  <a:ext uri="{0D108BD9-81ED-4DB2-BD59-A6C34878D82A}">
                    <a16:rowId xmlns:a16="http://schemas.microsoft.com/office/drawing/2014/main" val="3257226521"/>
                  </a:ext>
                </a:extLst>
              </a:tr>
              <a:tr h="370840">
                <a:tc>
                  <a:txBody>
                    <a:bodyPr/>
                    <a:lstStyle/>
                    <a:p>
                      <a:pPr algn="ctr"/>
                      <a:r>
                        <a:rPr lang="en-US" dirty="0"/>
                        <a:t>mol</a:t>
                      </a:r>
                    </a:p>
                  </a:txBody>
                  <a:tcPr/>
                </a:tc>
                <a:tc>
                  <a:txBody>
                    <a:bodyPr/>
                    <a:lstStyle/>
                    <a:p>
                      <a:pPr algn="ctr"/>
                      <a:r>
                        <a:rPr lang="fa-IR" dirty="0"/>
                        <a:t>مول</a:t>
                      </a:r>
                      <a:endParaRPr lang="en-US" dirty="0"/>
                    </a:p>
                  </a:txBody>
                  <a:tcPr/>
                </a:tc>
                <a:tc>
                  <a:txBody>
                    <a:bodyPr/>
                    <a:lstStyle/>
                    <a:p>
                      <a:pPr algn="ctr"/>
                      <a:r>
                        <a:rPr lang="en-US" dirty="0"/>
                        <a:t>n</a:t>
                      </a:r>
                    </a:p>
                  </a:txBody>
                  <a:tcPr/>
                </a:tc>
                <a:tc>
                  <a:txBody>
                    <a:bodyPr/>
                    <a:lstStyle/>
                    <a:p>
                      <a:pPr algn="ctr"/>
                      <a:r>
                        <a:rPr lang="fa-IR" dirty="0"/>
                        <a:t>مقدارمادّه</a:t>
                      </a:r>
                      <a:endParaRPr lang="en-US" dirty="0"/>
                    </a:p>
                  </a:txBody>
                  <a:tcPr/>
                </a:tc>
                <a:tc>
                  <a:txBody>
                    <a:bodyPr/>
                    <a:lstStyle/>
                    <a:p>
                      <a:pPr algn="ctr"/>
                      <a:r>
                        <a:rPr lang="fa-IR" dirty="0"/>
                        <a:t>6</a:t>
                      </a:r>
                      <a:endParaRPr lang="en-US" dirty="0"/>
                    </a:p>
                  </a:txBody>
                  <a:tcPr/>
                </a:tc>
                <a:extLst>
                  <a:ext uri="{0D108BD9-81ED-4DB2-BD59-A6C34878D82A}">
                    <a16:rowId xmlns:a16="http://schemas.microsoft.com/office/drawing/2014/main" val="1335281843"/>
                  </a:ext>
                </a:extLst>
              </a:tr>
              <a:tr h="370840">
                <a:tc>
                  <a:txBody>
                    <a:bodyPr/>
                    <a:lstStyle/>
                    <a:p>
                      <a:pPr algn="ctr"/>
                      <a:r>
                        <a:rPr lang="en-US" dirty="0"/>
                        <a:t>Cd</a:t>
                      </a:r>
                    </a:p>
                  </a:txBody>
                  <a:tcPr/>
                </a:tc>
                <a:tc>
                  <a:txBody>
                    <a:bodyPr/>
                    <a:lstStyle/>
                    <a:p>
                      <a:pPr algn="ctr"/>
                      <a:r>
                        <a:rPr lang="fa-IR" dirty="0"/>
                        <a:t>کندیلا</a:t>
                      </a:r>
                      <a:endParaRPr lang="en-US" dirty="0"/>
                    </a:p>
                  </a:txBody>
                  <a:tcPr/>
                </a:tc>
                <a:tc>
                  <a:txBody>
                    <a:bodyPr/>
                    <a:lstStyle/>
                    <a:p>
                      <a:pPr algn="ctr"/>
                      <a:r>
                        <a:rPr lang="en-AU" dirty="0"/>
                        <a:t>Iv​</a:t>
                      </a:r>
                      <a:endParaRPr lang="en-US" dirty="0"/>
                    </a:p>
                  </a:txBody>
                  <a:tcPr/>
                </a:tc>
                <a:tc>
                  <a:txBody>
                    <a:bodyPr/>
                    <a:lstStyle/>
                    <a:p>
                      <a:pPr algn="ctr"/>
                      <a:r>
                        <a:rPr lang="fa-IR" dirty="0"/>
                        <a:t>شدت روشنایی</a:t>
                      </a:r>
                      <a:endParaRPr lang="en-US" dirty="0"/>
                    </a:p>
                  </a:txBody>
                  <a:tcPr/>
                </a:tc>
                <a:tc>
                  <a:txBody>
                    <a:bodyPr/>
                    <a:lstStyle/>
                    <a:p>
                      <a:pPr algn="ctr"/>
                      <a:r>
                        <a:rPr lang="fa-IR" dirty="0"/>
                        <a:t>7</a:t>
                      </a:r>
                      <a:endParaRPr lang="en-US" dirty="0"/>
                    </a:p>
                  </a:txBody>
                  <a:tcPr/>
                </a:tc>
                <a:extLst>
                  <a:ext uri="{0D108BD9-81ED-4DB2-BD59-A6C34878D82A}">
                    <a16:rowId xmlns:a16="http://schemas.microsoft.com/office/drawing/2014/main" val="2398164520"/>
                  </a:ext>
                </a:extLst>
              </a:tr>
              <a:tr h="370840">
                <a:tc>
                  <a:txBody>
                    <a:bodyPr/>
                    <a:lstStyle/>
                    <a:p>
                      <a:endParaRPr lang="en-AU"/>
                    </a:p>
                  </a:txBody>
                  <a:tcPr/>
                </a:tc>
                <a:tc>
                  <a:txBody>
                    <a:bodyPr/>
                    <a:lstStyle/>
                    <a:p>
                      <a:endParaRPr lang="en-AU" dirty="0"/>
                    </a:p>
                  </a:txBody>
                  <a:tcPr/>
                </a:tc>
                <a:tc>
                  <a:txBody>
                    <a:bodyPr/>
                    <a:lstStyle/>
                    <a:p>
                      <a:endParaRPr lang="en-AU"/>
                    </a:p>
                  </a:txBody>
                  <a:tcPr/>
                </a:tc>
                <a:tc>
                  <a:txBody>
                    <a:bodyPr/>
                    <a:lstStyle/>
                    <a:p>
                      <a:endParaRPr lang="en-AU"/>
                    </a:p>
                  </a:txBody>
                  <a:tcPr/>
                </a:tc>
                <a:tc>
                  <a:txBody>
                    <a:bodyPr/>
                    <a:lstStyle/>
                    <a:p>
                      <a:endParaRPr lang="en-AU" dirty="0"/>
                    </a:p>
                  </a:txBody>
                  <a:tcPr/>
                </a:tc>
                <a:extLst>
                  <a:ext uri="{0D108BD9-81ED-4DB2-BD59-A6C34878D82A}">
                    <a16:rowId xmlns:a16="http://schemas.microsoft.com/office/drawing/2014/main" val="2836766357"/>
                  </a:ext>
                </a:extLst>
              </a:tr>
            </a:tbl>
          </a:graphicData>
        </a:graphic>
      </p:graphicFrame>
    </p:spTree>
    <p:extLst>
      <p:ext uri="{BB962C8B-B14F-4D97-AF65-F5344CB8AC3E}">
        <p14:creationId xmlns:p14="http://schemas.microsoft.com/office/powerpoint/2010/main" val="1976495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B415E-603B-3ADC-55F4-D2E4A833D271}"/>
              </a:ext>
            </a:extLst>
          </p:cNvPr>
          <p:cNvSpPr>
            <a:spLocks noGrp="1"/>
          </p:cNvSpPr>
          <p:nvPr>
            <p:ph type="title"/>
          </p:nvPr>
        </p:nvSpPr>
        <p:spPr>
          <a:xfrm>
            <a:off x="838200" y="365126"/>
            <a:ext cx="10515600" cy="972356"/>
          </a:xfrm>
        </p:spPr>
        <p:txBody>
          <a:bodyPr/>
          <a:lstStyle/>
          <a:p>
            <a:pPr algn="ctr"/>
            <a:r>
              <a:rPr lang="fa-IR" dirty="0"/>
              <a:t>2 – واحدهای فرعی</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A94A862-E4E6-87F0-8BBC-6F59A39FC708}"/>
                  </a:ext>
                </a:extLst>
              </p:cNvPr>
              <p:cNvSpPr>
                <a:spLocks noGrp="1"/>
              </p:cNvSpPr>
              <p:nvPr>
                <p:ph idx="1"/>
              </p:nvPr>
            </p:nvSpPr>
            <p:spPr>
              <a:xfrm>
                <a:off x="838200" y="1337482"/>
                <a:ext cx="10515600" cy="5155393"/>
              </a:xfrm>
            </p:spPr>
            <p:txBody>
              <a:bodyPr/>
              <a:lstStyle/>
              <a:p>
                <a:pPr algn="r" rtl="1"/>
                <a:r>
                  <a:rPr lang="fa-IR" dirty="0"/>
                  <a:t>واحدهای فرعی ازحاصل ضرب وحاصل تقسیم واحدهای اصلی یا اساسی بدست می آیند مانند واحد سرعت </a:t>
                </a:r>
                <a14:m>
                  <m:oMath xmlns:m="http://schemas.openxmlformats.org/officeDocument/2006/math">
                    <m:f>
                      <m:fPr>
                        <m:ctrlPr>
                          <a:rPr lang="fa-IR" i="1" smtClean="0">
                            <a:latin typeface="Cambria Math" panose="02040503050406030204" pitchFamily="18" charset="0"/>
                          </a:rPr>
                        </m:ctrlPr>
                      </m:fPr>
                      <m:num>
                        <m:r>
                          <a:rPr lang="en-US" b="0" i="1" smtClean="0">
                            <a:latin typeface="Cambria Math" panose="02040503050406030204" pitchFamily="18" charset="0"/>
                          </a:rPr>
                          <m:t>𝑚</m:t>
                        </m:r>
                      </m:num>
                      <m:den>
                        <m:r>
                          <a:rPr lang="en-US" b="0" i="1" smtClean="0">
                            <a:latin typeface="Cambria Math" panose="02040503050406030204" pitchFamily="18" charset="0"/>
                          </a:rPr>
                          <m:t>𝑠</m:t>
                        </m:r>
                      </m:den>
                    </m:f>
                  </m:oMath>
                </a14:m>
                <a:r>
                  <a:rPr lang="fa-IR" dirty="0"/>
                  <a:t>  ، واحد تعجیل یاشتاب </a:t>
                </a:r>
                <a14:m>
                  <m:oMath xmlns:m="http://schemas.openxmlformats.org/officeDocument/2006/math">
                    <m:f>
                      <m:fPr>
                        <m:ctrlPr>
                          <a:rPr lang="fa-IR" i="1" smtClean="0">
                            <a:latin typeface="Cambria Math" panose="02040503050406030204" pitchFamily="18" charset="0"/>
                          </a:rPr>
                        </m:ctrlPr>
                      </m:fPr>
                      <m:num>
                        <m:r>
                          <a:rPr lang="en-US" b="0" i="1" smtClean="0">
                            <a:latin typeface="Cambria Math" panose="02040503050406030204" pitchFamily="18" charset="0"/>
                          </a:rPr>
                          <m:t>𝑚</m:t>
                        </m:r>
                      </m:num>
                      <m:den>
                        <m:sSup>
                          <m:sSupPr>
                            <m:ctrlPr>
                              <a:rPr lang="fa-IR"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2</m:t>
                            </m:r>
                          </m:sup>
                        </m:sSup>
                      </m:den>
                    </m:f>
                  </m:oMath>
                </a14:m>
                <a:r>
                  <a:rPr lang="fa-IR" dirty="0"/>
                  <a:t>  ، واحد مساحت </a:t>
                </a:r>
                <a14:m>
                  <m:oMath xmlns:m="http://schemas.openxmlformats.org/officeDocument/2006/math">
                    <m:sSup>
                      <m:sSupPr>
                        <m:ctrlPr>
                          <a:rPr lang="fa-IR" i="1" smtClean="0">
                            <a:latin typeface="Cambria Math" panose="02040503050406030204" pitchFamily="18" charset="0"/>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oMath>
                </a14:m>
                <a:r>
                  <a:rPr lang="fa-IR" dirty="0"/>
                  <a:t>  ، واحد حجم </a:t>
                </a:r>
                <a14:m>
                  <m:oMath xmlns:m="http://schemas.openxmlformats.org/officeDocument/2006/math">
                    <m:sSup>
                      <m:sSupPr>
                        <m:ctrlPr>
                          <a:rPr lang="fa-IR" i="1" smtClean="0">
                            <a:latin typeface="Cambria Math" panose="02040503050406030204" pitchFamily="18" charset="0"/>
                          </a:rPr>
                        </m:ctrlPr>
                      </m:sSupPr>
                      <m:e>
                        <m:r>
                          <a:rPr lang="fa-IR" b="0" i="1" smtClean="0">
                            <a:latin typeface="Cambria Math" panose="02040503050406030204" pitchFamily="18" charset="0"/>
                          </a:rPr>
                          <m:t>  </m:t>
                        </m:r>
                        <m:r>
                          <a:rPr lang="en-US" b="0" i="1" smtClean="0">
                            <a:latin typeface="Cambria Math" panose="02040503050406030204" pitchFamily="18" charset="0"/>
                          </a:rPr>
                          <m:t>𝑚</m:t>
                        </m:r>
                      </m:e>
                      <m:sup>
                        <m:r>
                          <a:rPr lang="en-US" b="0" i="1" smtClean="0">
                            <a:latin typeface="Cambria Math" panose="02040503050406030204" pitchFamily="18" charset="0"/>
                          </a:rPr>
                          <m:t>3</m:t>
                        </m:r>
                      </m:sup>
                    </m:sSup>
                  </m:oMath>
                </a14:m>
                <a:r>
                  <a:rPr lang="fa-IR" dirty="0"/>
                  <a:t>، واحد کثافت </a:t>
                </a:r>
                <a14:m>
                  <m:oMath xmlns:m="http://schemas.openxmlformats.org/officeDocument/2006/math">
                    <m:f>
                      <m:fPr>
                        <m:ctrlPr>
                          <a:rPr lang="fa-IR" i="1" smtClean="0">
                            <a:latin typeface="Cambria Math" panose="02040503050406030204" pitchFamily="18" charset="0"/>
                          </a:rPr>
                        </m:ctrlPr>
                      </m:fPr>
                      <m:num>
                        <m:r>
                          <a:rPr lang="en-US" b="0" i="1" smtClean="0">
                            <a:latin typeface="Cambria Math" panose="02040503050406030204" pitchFamily="18" charset="0"/>
                          </a:rPr>
                          <m:t>𝑘𝑔</m:t>
                        </m:r>
                      </m:num>
                      <m:den>
                        <m:sSup>
                          <m:sSupPr>
                            <m:ctrlPr>
                              <a:rPr lang="fa-IR" i="1" smtClean="0">
                                <a:latin typeface="Cambria Math" panose="02040503050406030204" pitchFamily="18" charset="0"/>
                              </a:rPr>
                            </m:ctrlPr>
                          </m:sSupPr>
                          <m:e>
                            <m:r>
                              <a:rPr lang="en-US" b="0" i="1" smtClean="0">
                                <a:latin typeface="Cambria Math" panose="02040503050406030204" pitchFamily="18" charset="0"/>
                              </a:rPr>
                              <m:t>𝑚</m:t>
                            </m:r>
                          </m:e>
                          <m:sup>
                            <m:r>
                              <a:rPr lang="en-US" b="0" i="1" smtClean="0">
                                <a:latin typeface="Cambria Math" panose="02040503050406030204" pitchFamily="18" charset="0"/>
                              </a:rPr>
                              <m:t>3</m:t>
                            </m:r>
                          </m:sup>
                        </m:sSup>
                      </m:den>
                    </m:f>
                  </m:oMath>
                </a14:m>
                <a:r>
                  <a:rPr lang="fa-IR" dirty="0"/>
                  <a:t>  ، واحد قوه </a:t>
                </a:r>
                <a14:m>
                  <m:oMath xmlns:m="http://schemas.openxmlformats.org/officeDocument/2006/math">
                    <m:f>
                      <m:fPr>
                        <m:ctrlPr>
                          <a:rPr lang="fa-IR" i="1" smtClean="0">
                            <a:latin typeface="Cambria Math" panose="02040503050406030204" pitchFamily="18" charset="0"/>
                          </a:rPr>
                        </m:ctrlPr>
                      </m:fPr>
                      <m:num>
                        <m:r>
                          <a:rPr lang="en-US" b="0" i="1" smtClean="0">
                            <a:latin typeface="Cambria Math" panose="02040503050406030204" pitchFamily="18" charset="0"/>
                          </a:rPr>
                          <m:t>𝑘𝑔</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num>
                      <m:den>
                        <m:sSup>
                          <m:sSupPr>
                            <m:ctrlPr>
                              <a:rPr lang="fa-IR"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2</m:t>
                            </m:r>
                          </m:sup>
                        </m:sSup>
                      </m:den>
                    </m:f>
                  </m:oMath>
                </a14:m>
                <a:r>
                  <a:rPr lang="fa-IR" dirty="0"/>
                  <a:t>  وغیره</a:t>
                </a:r>
              </a:p>
              <a:p>
                <a:pPr marL="0" indent="0" algn="ctr" rtl="1">
                  <a:buNone/>
                </a:pPr>
                <a:endParaRPr lang="en-US" dirty="0"/>
              </a:p>
            </p:txBody>
          </p:sp>
        </mc:Choice>
        <mc:Fallback xmlns="">
          <p:sp>
            <p:nvSpPr>
              <p:cNvPr id="3" name="Content Placeholder 2">
                <a:extLst>
                  <a:ext uri="{FF2B5EF4-FFF2-40B4-BE49-F238E27FC236}">
                    <a16:creationId xmlns:a16="http://schemas.microsoft.com/office/drawing/2014/main" id="{1A94A862-E4E6-87F0-8BBC-6F59A39FC708}"/>
                  </a:ext>
                </a:extLst>
              </p:cNvPr>
              <p:cNvSpPr>
                <a:spLocks noGrp="1" noRot="1" noChangeAspect="1" noMove="1" noResize="1" noEditPoints="1" noAdjustHandles="1" noChangeArrowheads="1" noChangeShapeType="1" noTextEdit="1"/>
              </p:cNvSpPr>
              <p:nvPr>
                <p:ph idx="1"/>
              </p:nvPr>
            </p:nvSpPr>
            <p:spPr>
              <a:xfrm>
                <a:off x="838200" y="1337482"/>
                <a:ext cx="10515600" cy="5155393"/>
              </a:xfrm>
              <a:blipFill>
                <a:blip r:embed="rId2"/>
                <a:stretch>
                  <a:fillRect l="-1217" t="-2009" r="-1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7CBCDC34-85D2-B3F7-38E4-2B694ECC3C6E}"/>
                  </a:ext>
                </a:extLst>
              </p:cNvPr>
              <p:cNvGraphicFramePr>
                <a:graphicFrameLocks noGrp="1"/>
              </p:cNvGraphicFramePr>
              <p:nvPr>
                <p:extLst>
                  <p:ext uri="{D42A27DB-BD31-4B8C-83A1-F6EECF244321}">
                    <p14:modId xmlns:p14="http://schemas.microsoft.com/office/powerpoint/2010/main" val="2395240277"/>
                  </p:ext>
                </p:extLst>
              </p:nvPr>
            </p:nvGraphicFramePr>
            <p:xfrm>
              <a:off x="1135041" y="2869946"/>
              <a:ext cx="9921918" cy="3967734"/>
            </p:xfrm>
            <a:graphic>
              <a:graphicData uri="http://schemas.openxmlformats.org/drawingml/2006/table">
                <a:tbl>
                  <a:tblPr firstRow="1" bandRow="1">
                    <a:tableStyleId>{5C22544A-7EE6-4342-B048-85BDC9FD1C3A}</a:tableStyleId>
                  </a:tblPr>
                  <a:tblGrid>
                    <a:gridCol w="1653653">
                      <a:extLst>
                        <a:ext uri="{9D8B030D-6E8A-4147-A177-3AD203B41FA5}">
                          <a16:colId xmlns:a16="http://schemas.microsoft.com/office/drawing/2014/main" val="3947242258"/>
                        </a:ext>
                      </a:extLst>
                    </a:gridCol>
                    <a:gridCol w="1653653">
                      <a:extLst>
                        <a:ext uri="{9D8B030D-6E8A-4147-A177-3AD203B41FA5}">
                          <a16:colId xmlns:a16="http://schemas.microsoft.com/office/drawing/2014/main" val="501835518"/>
                        </a:ext>
                      </a:extLst>
                    </a:gridCol>
                    <a:gridCol w="1653653">
                      <a:extLst>
                        <a:ext uri="{9D8B030D-6E8A-4147-A177-3AD203B41FA5}">
                          <a16:colId xmlns:a16="http://schemas.microsoft.com/office/drawing/2014/main" val="4007451200"/>
                        </a:ext>
                      </a:extLst>
                    </a:gridCol>
                    <a:gridCol w="1653653">
                      <a:extLst>
                        <a:ext uri="{9D8B030D-6E8A-4147-A177-3AD203B41FA5}">
                          <a16:colId xmlns:a16="http://schemas.microsoft.com/office/drawing/2014/main" val="3421343166"/>
                        </a:ext>
                      </a:extLst>
                    </a:gridCol>
                    <a:gridCol w="1653653">
                      <a:extLst>
                        <a:ext uri="{9D8B030D-6E8A-4147-A177-3AD203B41FA5}">
                          <a16:colId xmlns:a16="http://schemas.microsoft.com/office/drawing/2014/main" val="3501834113"/>
                        </a:ext>
                      </a:extLst>
                    </a:gridCol>
                    <a:gridCol w="1653653">
                      <a:extLst>
                        <a:ext uri="{9D8B030D-6E8A-4147-A177-3AD203B41FA5}">
                          <a16:colId xmlns:a16="http://schemas.microsoft.com/office/drawing/2014/main" val="4053461676"/>
                        </a:ext>
                      </a:extLst>
                    </a:gridCol>
                  </a:tblGrid>
                  <a:tr h="336888">
                    <a:tc>
                      <a:txBody>
                        <a:bodyPr/>
                        <a:lstStyle/>
                        <a:p>
                          <a:pPr algn="ctr" rtl="1"/>
                          <a:r>
                            <a:rPr lang="fa-IR" dirty="0"/>
                            <a:t>سمبول</a:t>
                          </a:r>
                          <a:endParaRPr lang="en-US" dirty="0"/>
                        </a:p>
                      </a:txBody>
                      <a:tcPr/>
                    </a:tc>
                    <a:tc>
                      <a:txBody>
                        <a:bodyPr/>
                        <a:lstStyle/>
                        <a:p>
                          <a:pPr algn="ctr" rtl="1"/>
                          <a:r>
                            <a:rPr lang="fa-IR" dirty="0"/>
                            <a:t>سمبول </a:t>
                          </a:r>
                          <a:r>
                            <a:rPr lang="en-US" dirty="0"/>
                            <a:t>SI</a:t>
                          </a:r>
                        </a:p>
                      </a:txBody>
                      <a:tcPr/>
                    </a:tc>
                    <a:tc>
                      <a:txBody>
                        <a:bodyPr/>
                        <a:lstStyle/>
                        <a:p>
                          <a:pPr algn="ctr" rtl="1"/>
                          <a:r>
                            <a:rPr lang="fa-IR" dirty="0"/>
                            <a:t>نام واحد</a:t>
                          </a:r>
                          <a:endParaRPr lang="en-US" dirty="0"/>
                        </a:p>
                      </a:txBody>
                      <a:tcPr/>
                    </a:tc>
                    <a:tc>
                      <a:txBody>
                        <a:bodyPr/>
                        <a:lstStyle/>
                        <a:p>
                          <a:pPr algn="ctr"/>
                          <a:r>
                            <a:rPr lang="fa-IR" dirty="0"/>
                            <a:t>فورمول</a:t>
                          </a:r>
                          <a:endParaRPr lang="en-US" dirty="0"/>
                        </a:p>
                      </a:txBody>
                      <a:tcPr/>
                    </a:tc>
                    <a:tc>
                      <a:txBody>
                        <a:bodyPr/>
                        <a:lstStyle/>
                        <a:p>
                          <a:pPr algn="ctr"/>
                          <a:r>
                            <a:rPr lang="fa-IR" dirty="0"/>
                            <a:t>کمیت</a:t>
                          </a:r>
                          <a:endParaRPr lang="en-US" dirty="0"/>
                        </a:p>
                      </a:txBody>
                      <a:tcPr/>
                    </a:tc>
                    <a:tc>
                      <a:txBody>
                        <a:bodyPr/>
                        <a:lstStyle/>
                        <a:p>
                          <a:pPr algn="ctr" rtl="1"/>
                          <a:r>
                            <a:rPr lang="fa-IR" dirty="0"/>
                            <a:t>شماره</a:t>
                          </a:r>
                          <a:endParaRPr lang="en-US" dirty="0"/>
                        </a:p>
                      </a:txBody>
                      <a:tcPr/>
                    </a:tc>
                    <a:extLst>
                      <a:ext uri="{0D108BD9-81ED-4DB2-BD59-A6C34878D82A}">
                        <a16:rowId xmlns:a16="http://schemas.microsoft.com/office/drawing/2014/main" val="2887081587"/>
                      </a:ext>
                    </a:extLst>
                  </a:tr>
                  <a:tr h="336888">
                    <a:tc>
                      <a:txBody>
                        <a:bodyPr/>
                        <a:lstStyle/>
                        <a:p>
                          <a:pPr algn="ctr"/>
                          <a:r>
                            <a:rPr lang="en-US" dirty="0"/>
                            <a:t>A</a:t>
                          </a:r>
                        </a:p>
                      </a:txBody>
                      <a:tcPr/>
                    </a:tc>
                    <a:tc>
                      <a:txBody>
                        <a:bodyPr/>
                        <a:lstStyle/>
                        <a:p>
                          <a:pPr algn="ct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oMath>
                            </m:oMathPara>
                          </a14:m>
                          <a:endParaRPr lang="en-US" dirty="0"/>
                        </a:p>
                      </a:txBody>
                      <a:tcPr/>
                    </a:tc>
                    <a:tc>
                      <a:txBody>
                        <a:bodyPr/>
                        <a:lstStyle/>
                        <a:p>
                          <a:pPr algn="ctr"/>
                          <a:r>
                            <a:rPr lang="fa-IR" dirty="0"/>
                            <a:t>مترمربع</a:t>
                          </a:r>
                          <a:endParaRPr lang="en-US" dirty="0"/>
                        </a:p>
                      </a:txBody>
                      <a:tcPr/>
                    </a:tc>
                    <a:tc>
                      <a:txBody>
                        <a:bodyP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𝑙</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𝑙</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𝑙</m:t>
                                    </m:r>
                                  </m:e>
                                  <m:sup>
                                    <m:r>
                                      <a:rPr lang="en-US" b="0" i="1" smtClean="0">
                                        <a:latin typeface="Cambria Math" panose="02040503050406030204" pitchFamily="18" charset="0"/>
                                        <a:ea typeface="Cambria Math" panose="02040503050406030204" pitchFamily="18" charset="0"/>
                                      </a:rPr>
                                      <m:t>2</m:t>
                                    </m:r>
                                  </m:sup>
                                </m:sSup>
                              </m:oMath>
                            </m:oMathPara>
                          </a14:m>
                          <a:endParaRPr lang="en-US" dirty="0"/>
                        </a:p>
                      </a:txBody>
                      <a:tcPr/>
                    </a:tc>
                    <a:tc>
                      <a:txBody>
                        <a:bodyPr/>
                        <a:lstStyle/>
                        <a:p>
                          <a:pPr algn="ctr"/>
                          <a:r>
                            <a:rPr lang="fa-IR" dirty="0"/>
                            <a:t>مساحت</a:t>
                          </a:r>
                          <a:endParaRPr lang="en-US" dirty="0"/>
                        </a:p>
                      </a:txBody>
                      <a:tcPr/>
                    </a:tc>
                    <a:tc>
                      <a:txBody>
                        <a:bodyPr/>
                        <a:lstStyle/>
                        <a:p>
                          <a:pPr algn="ctr" rtl="1"/>
                          <a:r>
                            <a:rPr lang="fa-IR" dirty="0"/>
                            <a:t>1</a:t>
                          </a:r>
                          <a:endParaRPr lang="en-US" dirty="0"/>
                        </a:p>
                      </a:txBody>
                      <a:tcPr/>
                    </a:tc>
                    <a:extLst>
                      <a:ext uri="{0D108BD9-81ED-4DB2-BD59-A6C34878D82A}">
                        <a16:rowId xmlns:a16="http://schemas.microsoft.com/office/drawing/2014/main" val="945255595"/>
                      </a:ext>
                    </a:extLst>
                  </a:tr>
                  <a:tr h="336888">
                    <a:tc>
                      <a:txBody>
                        <a:bodyPr/>
                        <a:lstStyle/>
                        <a:p>
                          <a:pPr algn="ctr"/>
                          <a:r>
                            <a:rPr lang="en-US" dirty="0"/>
                            <a:t>V</a:t>
                          </a:r>
                        </a:p>
                      </a:txBody>
                      <a:tcPr/>
                    </a:tc>
                    <a:tc>
                      <a:txBody>
                        <a:bodyPr/>
                        <a:lstStyle/>
                        <a:p>
                          <a:pPr algn="ct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𝑚</m:t>
                                    </m:r>
                                  </m:e>
                                  <m:sup>
                                    <m:r>
                                      <a:rPr lang="en-US" b="0" i="1" smtClean="0">
                                        <a:latin typeface="Cambria Math" panose="02040503050406030204" pitchFamily="18" charset="0"/>
                                      </a:rPr>
                                      <m:t>3</m:t>
                                    </m:r>
                                  </m:sup>
                                </m:sSup>
                              </m:oMath>
                            </m:oMathPara>
                          </a14:m>
                          <a:endParaRPr lang="en-US" dirty="0"/>
                        </a:p>
                      </a:txBody>
                      <a:tcPr/>
                    </a:tc>
                    <a:tc>
                      <a:txBody>
                        <a:bodyPr/>
                        <a:lstStyle/>
                        <a:p>
                          <a:pPr algn="ctr"/>
                          <a:r>
                            <a:rPr lang="fa-IR" dirty="0"/>
                            <a:t>مترمکعب</a:t>
                          </a:r>
                          <a:endParaRPr lang="en-US" dirty="0"/>
                        </a:p>
                      </a:txBody>
                      <a:tcPr/>
                    </a:tc>
                    <a:tc>
                      <a:txBody>
                        <a:bodyP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𝑙</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𝑙</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𝑙</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𝑙</m:t>
                                    </m:r>
                                  </m:e>
                                  <m:sup>
                                    <m:r>
                                      <a:rPr lang="en-US" b="0" i="1" smtClean="0">
                                        <a:latin typeface="Cambria Math" panose="02040503050406030204" pitchFamily="18" charset="0"/>
                                        <a:ea typeface="Cambria Math" panose="02040503050406030204" pitchFamily="18" charset="0"/>
                                      </a:rPr>
                                      <m:t>3</m:t>
                                    </m:r>
                                  </m:sup>
                                </m:sSup>
                              </m:oMath>
                            </m:oMathPara>
                          </a14:m>
                          <a:endParaRPr lang="en-US" dirty="0"/>
                        </a:p>
                      </a:txBody>
                      <a:tcPr/>
                    </a:tc>
                    <a:tc>
                      <a:txBody>
                        <a:bodyPr/>
                        <a:lstStyle/>
                        <a:p>
                          <a:pPr algn="ctr"/>
                          <a:r>
                            <a:rPr lang="fa-IR" dirty="0"/>
                            <a:t>حجم</a:t>
                          </a:r>
                          <a:endParaRPr lang="en-US" dirty="0"/>
                        </a:p>
                      </a:txBody>
                      <a:tcPr/>
                    </a:tc>
                    <a:tc>
                      <a:txBody>
                        <a:bodyPr/>
                        <a:lstStyle/>
                        <a:p>
                          <a:pPr algn="ctr" rtl="1"/>
                          <a:r>
                            <a:rPr lang="fa-IR" dirty="0"/>
                            <a:t>2</a:t>
                          </a:r>
                          <a:endParaRPr lang="en-US" dirty="0"/>
                        </a:p>
                      </a:txBody>
                      <a:tcPr/>
                    </a:tc>
                    <a:extLst>
                      <a:ext uri="{0D108BD9-81ED-4DB2-BD59-A6C34878D82A}">
                        <a16:rowId xmlns:a16="http://schemas.microsoft.com/office/drawing/2014/main" val="918637153"/>
                      </a:ext>
                    </a:extLst>
                  </a:tr>
                  <a:tr h="556211">
                    <a:tc>
                      <a:txBody>
                        <a:bodyPr/>
                        <a:lstStyle/>
                        <a:p>
                          <a:pPr algn="ctr"/>
                          <a:r>
                            <a:rPr lang="en-US" dirty="0"/>
                            <a:t>v</a:t>
                          </a:r>
                        </a:p>
                      </a:txBody>
                      <a:tcPr/>
                    </a:tc>
                    <a:tc>
                      <a:txBody>
                        <a:bodyPr/>
                        <a:lstStyle/>
                        <a:p>
                          <a:pPr algn="ct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𝑚</m:t>
                                    </m:r>
                                  </m:num>
                                  <m:den>
                                    <m:r>
                                      <a:rPr lang="en-US" b="0" i="1" smtClean="0">
                                        <a:latin typeface="Cambria Math" panose="02040503050406030204" pitchFamily="18" charset="0"/>
                                      </a:rPr>
                                      <m:t>𝑠</m:t>
                                    </m:r>
                                  </m:den>
                                </m:f>
                              </m:oMath>
                            </m:oMathPara>
                          </a14:m>
                          <a:endParaRPr lang="en-US" dirty="0"/>
                        </a:p>
                      </a:txBody>
                      <a:tcPr/>
                    </a:tc>
                    <a:tc>
                      <a:txBody>
                        <a:bodyPr/>
                        <a:lstStyle/>
                        <a:p>
                          <a:pPr algn="ctr"/>
                          <a:r>
                            <a:rPr lang="fa-IR" dirty="0"/>
                            <a:t>مترفی ثانیه</a:t>
                          </a:r>
                          <a:endParaRPr lang="en-US" dirty="0"/>
                        </a:p>
                      </a:txBody>
                      <a:tcPr/>
                    </a:tc>
                    <a:tc>
                      <a:txBody>
                        <a:bodyPr/>
                        <a:lstStyle/>
                        <a:p>
                          <a:pPr algn="ct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𝑙</m:t>
                                    </m:r>
                                  </m:num>
                                  <m:den>
                                    <m:r>
                                      <a:rPr lang="en-US" b="0" i="1" smtClean="0">
                                        <a:latin typeface="Cambria Math" panose="02040503050406030204" pitchFamily="18" charset="0"/>
                                      </a:rPr>
                                      <m:t>𝑡</m:t>
                                    </m:r>
                                  </m:den>
                                </m:f>
                              </m:oMath>
                            </m:oMathPara>
                          </a14:m>
                          <a:endParaRPr lang="en-US" dirty="0"/>
                        </a:p>
                      </a:txBody>
                      <a:tcPr/>
                    </a:tc>
                    <a:tc>
                      <a:txBody>
                        <a:bodyPr/>
                        <a:lstStyle/>
                        <a:p>
                          <a:pPr algn="ctr"/>
                          <a:r>
                            <a:rPr lang="fa-IR" dirty="0"/>
                            <a:t>سرعت</a:t>
                          </a:r>
                          <a:endParaRPr lang="en-US" dirty="0"/>
                        </a:p>
                      </a:txBody>
                      <a:tcPr/>
                    </a:tc>
                    <a:tc>
                      <a:txBody>
                        <a:bodyPr/>
                        <a:lstStyle/>
                        <a:p>
                          <a:pPr algn="ctr" rtl="1"/>
                          <a:r>
                            <a:rPr lang="fa-IR" dirty="0"/>
                            <a:t>3</a:t>
                          </a:r>
                          <a:endParaRPr lang="en-US" dirty="0"/>
                        </a:p>
                      </a:txBody>
                      <a:tcPr/>
                    </a:tc>
                    <a:extLst>
                      <a:ext uri="{0D108BD9-81ED-4DB2-BD59-A6C34878D82A}">
                        <a16:rowId xmlns:a16="http://schemas.microsoft.com/office/drawing/2014/main" val="916531713"/>
                      </a:ext>
                    </a:extLst>
                  </a:tr>
                  <a:tr h="556211">
                    <a:tc>
                      <a:txBody>
                        <a:bodyPr/>
                        <a:lstStyle/>
                        <a:p>
                          <a:pPr algn="ctr"/>
                          <a:r>
                            <a:rPr lang="en-US" dirty="0"/>
                            <a:t>a</a:t>
                          </a:r>
                        </a:p>
                      </a:txBody>
                      <a:tcPr/>
                    </a:tc>
                    <a:tc>
                      <a:txBody>
                        <a:bodyPr/>
                        <a:lstStyle/>
                        <a:p>
                          <a:pPr algn="ct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𝑚</m:t>
                                    </m:r>
                                  </m:num>
                                  <m:den>
                                    <m:sSup>
                                      <m:sSupPr>
                                        <m:ctrlPr>
                                          <a:rPr lang="en-US"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2</m:t>
                                        </m:r>
                                      </m:sup>
                                    </m:sSup>
                                  </m:den>
                                </m:f>
                              </m:oMath>
                            </m:oMathPara>
                          </a14:m>
                          <a:endParaRPr lang="en-US" dirty="0"/>
                        </a:p>
                      </a:txBody>
                      <a:tcPr/>
                    </a:tc>
                    <a:tc>
                      <a:txBody>
                        <a:bodyPr/>
                        <a:lstStyle/>
                        <a:p>
                          <a:pPr algn="ctr"/>
                          <a:r>
                            <a:rPr lang="fa-IR" dirty="0"/>
                            <a:t>مترفی مربع ثانیه</a:t>
                          </a:r>
                          <a:endParaRPr lang="en-US" dirty="0"/>
                        </a:p>
                      </a:txBody>
                      <a:tcPr/>
                    </a:tc>
                    <a:tc>
                      <a:txBody>
                        <a:bodyPr/>
                        <a:lstStyle/>
                        <a:p>
                          <a:pPr algn="ct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𝑙</m:t>
                                    </m:r>
                                  </m:num>
                                  <m:den>
                                    <m:sSup>
                                      <m:sSupPr>
                                        <m:ctrlPr>
                                          <a:rPr lang="en-US" i="1" smtClean="0">
                                            <a:latin typeface="Cambria Math" panose="02040503050406030204" pitchFamily="18" charset="0"/>
                                          </a:rPr>
                                        </m:ctrlPr>
                                      </m:sSupPr>
                                      <m:e>
                                        <m:r>
                                          <a:rPr lang="en-US" b="0" i="1" smtClean="0">
                                            <a:latin typeface="Cambria Math" panose="02040503050406030204" pitchFamily="18" charset="0"/>
                                          </a:rPr>
                                          <m:t>𝑡</m:t>
                                        </m:r>
                                      </m:e>
                                      <m:sup>
                                        <m:r>
                                          <a:rPr lang="en-US" b="0" i="1" smtClean="0">
                                            <a:latin typeface="Cambria Math" panose="02040503050406030204" pitchFamily="18" charset="0"/>
                                          </a:rPr>
                                          <m:t>2</m:t>
                                        </m:r>
                                      </m:sup>
                                    </m:sSup>
                                  </m:den>
                                </m:f>
                              </m:oMath>
                            </m:oMathPara>
                          </a14:m>
                          <a:endParaRPr lang="en-US" dirty="0"/>
                        </a:p>
                      </a:txBody>
                      <a:tcPr/>
                    </a:tc>
                    <a:tc>
                      <a:txBody>
                        <a:bodyPr/>
                        <a:lstStyle/>
                        <a:p>
                          <a:pPr algn="ctr"/>
                          <a:r>
                            <a:rPr lang="fa-IR" dirty="0"/>
                            <a:t>تعجیل یاشتاب</a:t>
                          </a:r>
                          <a:endParaRPr lang="en-US" dirty="0"/>
                        </a:p>
                      </a:txBody>
                      <a:tcPr/>
                    </a:tc>
                    <a:tc>
                      <a:txBody>
                        <a:bodyPr/>
                        <a:lstStyle/>
                        <a:p>
                          <a:pPr algn="ctr" rtl="1"/>
                          <a:r>
                            <a:rPr lang="fa-IR" dirty="0"/>
                            <a:t>4</a:t>
                          </a:r>
                          <a:endParaRPr lang="en-US" dirty="0"/>
                        </a:p>
                      </a:txBody>
                      <a:tcPr/>
                    </a:tc>
                    <a:extLst>
                      <a:ext uri="{0D108BD9-81ED-4DB2-BD59-A6C34878D82A}">
                        <a16:rowId xmlns:a16="http://schemas.microsoft.com/office/drawing/2014/main" val="2012841264"/>
                      </a:ext>
                    </a:extLst>
                  </a:tr>
                  <a:tr h="581478">
                    <a:tc>
                      <a:txBody>
                        <a:bodyPr/>
                        <a:lstStyle/>
                        <a:p>
                          <a:pPr algn="ctr"/>
                          <a:r>
                            <a:rPr lang="el-GR" dirty="0"/>
                            <a:t>ρ</a:t>
                          </a:r>
                          <a:endParaRPr lang="en-US" dirty="0"/>
                        </a:p>
                      </a:txBody>
                      <a:tcPr/>
                    </a:tc>
                    <a:tc>
                      <a:txBody>
                        <a:bodyPr/>
                        <a:lstStyle/>
                        <a:p>
                          <a:pPr algn="ctr" rtl="1"/>
                          <a14:m>
                            <m:oMathPara xmlns:m="http://schemas.openxmlformats.org/officeDocument/2006/math">
                              <m:oMathParaPr>
                                <m:jc m:val="center"/>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𝑘𝑔</m:t>
                                    </m:r>
                                  </m:num>
                                  <m:den>
                                    <m:sSup>
                                      <m:sSupPr>
                                        <m:ctrlPr>
                                          <a:rPr lang="en-US" i="1" smtClean="0">
                                            <a:latin typeface="Cambria Math" panose="02040503050406030204" pitchFamily="18" charset="0"/>
                                          </a:rPr>
                                        </m:ctrlPr>
                                      </m:sSupPr>
                                      <m:e>
                                        <m:r>
                                          <a:rPr lang="en-US" b="0" i="1" smtClean="0">
                                            <a:latin typeface="Cambria Math" panose="02040503050406030204" pitchFamily="18" charset="0"/>
                                          </a:rPr>
                                          <m:t>𝑚</m:t>
                                        </m:r>
                                      </m:e>
                                      <m:sup>
                                        <m:r>
                                          <a:rPr lang="en-US" b="0" i="1" smtClean="0">
                                            <a:latin typeface="Cambria Math" panose="02040503050406030204" pitchFamily="18" charset="0"/>
                                          </a:rPr>
                                          <m:t>3</m:t>
                                        </m:r>
                                      </m:sup>
                                    </m:sSup>
                                  </m:den>
                                </m:f>
                              </m:oMath>
                            </m:oMathPara>
                          </a14:m>
                          <a:endParaRPr lang="en-US" dirty="0"/>
                        </a:p>
                      </a:txBody>
                      <a:tcPr/>
                    </a:tc>
                    <a:tc>
                      <a:txBody>
                        <a:bodyPr/>
                        <a:lstStyle/>
                        <a:p>
                          <a:pPr algn="ctr"/>
                          <a:r>
                            <a:rPr lang="fa-IR" dirty="0"/>
                            <a:t>کیلوگرام فی مترمکعب</a:t>
                          </a:r>
                          <a:endParaRPr lang="en-US" dirty="0"/>
                        </a:p>
                      </a:txBody>
                      <a:tcPr/>
                    </a:tc>
                    <a:tc>
                      <a:txBody>
                        <a:bodyPr/>
                        <a:lstStyle/>
                        <a:p>
                          <a:pPr algn="ctr" rtl="1"/>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𝑚</m:t>
                                    </m:r>
                                  </m:num>
                                  <m:den>
                                    <m:sSup>
                                      <m:sSupPr>
                                        <m:ctrlPr>
                                          <a:rPr lang="en-US" i="1" smtClean="0">
                                            <a:latin typeface="Cambria Math" panose="02040503050406030204" pitchFamily="18" charset="0"/>
                                          </a:rPr>
                                        </m:ctrlPr>
                                      </m:sSupPr>
                                      <m:e>
                                        <m:r>
                                          <a:rPr lang="en-US" b="0" i="1" smtClean="0">
                                            <a:latin typeface="Cambria Math" panose="02040503050406030204" pitchFamily="18" charset="0"/>
                                          </a:rPr>
                                          <m:t>𝑙</m:t>
                                        </m:r>
                                      </m:e>
                                      <m:sup>
                                        <m:r>
                                          <a:rPr lang="en-US" b="0" i="1" smtClean="0">
                                            <a:latin typeface="Cambria Math" panose="02040503050406030204" pitchFamily="18" charset="0"/>
                                          </a:rPr>
                                          <m:t>3</m:t>
                                        </m:r>
                                      </m:sup>
                                    </m:sSup>
                                  </m:den>
                                </m:f>
                              </m:oMath>
                            </m:oMathPara>
                          </a14:m>
                          <a:endParaRPr lang="en-US" dirty="0"/>
                        </a:p>
                      </a:txBody>
                      <a:tcPr/>
                    </a:tc>
                    <a:tc>
                      <a:txBody>
                        <a:bodyPr/>
                        <a:lstStyle/>
                        <a:p>
                          <a:pPr algn="ctr"/>
                          <a:r>
                            <a:rPr lang="fa-IR" dirty="0"/>
                            <a:t>کثافت</a:t>
                          </a:r>
                          <a:endParaRPr lang="en-US" dirty="0"/>
                        </a:p>
                      </a:txBody>
                      <a:tcPr/>
                    </a:tc>
                    <a:tc>
                      <a:txBody>
                        <a:bodyPr/>
                        <a:lstStyle/>
                        <a:p>
                          <a:pPr algn="ctr" rtl="1"/>
                          <a:r>
                            <a:rPr lang="fa-IR" dirty="0"/>
                            <a:t>5</a:t>
                          </a:r>
                          <a:endParaRPr lang="en-US" dirty="0"/>
                        </a:p>
                      </a:txBody>
                      <a:tcPr/>
                    </a:tc>
                    <a:extLst>
                      <a:ext uri="{0D108BD9-81ED-4DB2-BD59-A6C34878D82A}">
                        <a16:rowId xmlns:a16="http://schemas.microsoft.com/office/drawing/2014/main" val="1566846741"/>
                      </a:ext>
                    </a:extLst>
                  </a:tr>
                  <a:tr h="581478">
                    <a:tc>
                      <a:txBody>
                        <a:bodyPr/>
                        <a:lstStyle/>
                        <a:p>
                          <a:pPr algn="ctr"/>
                          <a:r>
                            <a:rPr lang="en-US" dirty="0"/>
                            <a:t>F</a:t>
                          </a:r>
                        </a:p>
                      </a:txBody>
                      <a:tcPr/>
                    </a:tc>
                    <a:tc>
                      <a:txBody>
                        <a:bodyPr/>
                        <a:lstStyle/>
                        <a:p>
                          <a:pPr algn="ctr" rtl="1"/>
                          <a14:m>
                            <m:oMathPara xmlns:m="http://schemas.openxmlformats.org/officeDocument/2006/math">
                              <m:oMathParaPr>
                                <m:jc m:val="center"/>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𝑘𝑔</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num>
                                  <m:den>
                                    <m:sSup>
                                      <m:sSupPr>
                                        <m:ctrlPr>
                                          <a:rPr lang="en-US"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2</m:t>
                                        </m:r>
                                      </m:sup>
                                    </m:sSup>
                                  </m:den>
                                </m:f>
                              </m:oMath>
                            </m:oMathPara>
                          </a14:m>
                          <a:endParaRPr lang="en-US" dirty="0"/>
                        </a:p>
                      </a:txBody>
                      <a:tcPr/>
                    </a:tc>
                    <a:tc>
                      <a:txBody>
                        <a:bodyPr/>
                        <a:lstStyle/>
                        <a:p>
                          <a:pPr algn="ctr"/>
                          <a:r>
                            <a:rPr lang="fa-IR" dirty="0"/>
                            <a:t>کیلوگرام مترفی مربع ثانیه</a:t>
                          </a:r>
                          <a:endParaRPr lang="en-US" dirty="0"/>
                        </a:p>
                      </a:txBody>
                      <a:tcPr/>
                    </a:tc>
                    <a:tc>
                      <a:txBody>
                        <a:bodyPr/>
                        <a:lstStyle/>
                        <a:p>
                          <a:pPr algn="ctr" rtl="1"/>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𝑙</m:t>
                                    </m:r>
                                  </m:num>
                                  <m:den>
                                    <m:sSup>
                                      <m:sSupPr>
                                        <m:ctrlPr>
                                          <a:rPr lang="en-US" i="1" smtClean="0">
                                            <a:latin typeface="Cambria Math" panose="02040503050406030204" pitchFamily="18" charset="0"/>
                                          </a:rPr>
                                        </m:ctrlPr>
                                      </m:sSupPr>
                                      <m:e>
                                        <m:r>
                                          <a:rPr lang="en-US" b="0" i="1" smtClean="0">
                                            <a:latin typeface="Cambria Math" panose="02040503050406030204" pitchFamily="18" charset="0"/>
                                          </a:rPr>
                                          <m:t>𝑡</m:t>
                                        </m:r>
                                      </m:e>
                                      <m:sup>
                                        <m:r>
                                          <a:rPr lang="en-US" b="0" i="1" smtClean="0">
                                            <a:latin typeface="Cambria Math" panose="02040503050406030204" pitchFamily="18" charset="0"/>
                                          </a:rPr>
                                          <m:t>2</m:t>
                                        </m:r>
                                      </m:sup>
                                    </m:sSup>
                                  </m:den>
                                </m:f>
                              </m:oMath>
                            </m:oMathPara>
                          </a14:m>
                          <a:endParaRPr lang="en-US" dirty="0"/>
                        </a:p>
                      </a:txBody>
                      <a:tcPr/>
                    </a:tc>
                    <a:tc>
                      <a:txBody>
                        <a:bodyPr/>
                        <a:lstStyle/>
                        <a:p>
                          <a:pPr algn="ctr"/>
                          <a:r>
                            <a:rPr lang="fa-IR" dirty="0"/>
                            <a:t>قوه</a:t>
                          </a:r>
                          <a:endParaRPr lang="en-US" dirty="0"/>
                        </a:p>
                      </a:txBody>
                      <a:tcPr/>
                    </a:tc>
                    <a:tc>
                      <a:txBody>
                        <a:bodyPr/>
                        <a:lstStyle/>
                        <a:p>
                          <a:pPr algn="ctr" rtl="1"/>
                          <a:r>
                            <a:rPr lang="fa-IR" dirty="0"/>
                            <a:t>6</a:t>
                          </a:r>
                          <a:endParaRPr lang="en-US" dirty="0"/>
                        </a:p>
                      </a:txBody>
                      <a:tcPr/>
                    </a:tc>
                    <a:extLst>
                      <a:ext uri="{0D108BD9-81ED-4DB2-BD59-A6C34878D82A}">
                        <a16:rowId xmlns:a16="http://schemas.microsoft.com/office/drawing/2014/main" val="2251022899"/>
                      </a:ext>
                    </a:extLst>
                  </a:tr>
                  <a:tr h="336888">
                    <a:tc gridSpan="6">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a:p>
                      </a:txBody>
                      <a:tcPr/>
                    </a:tc>
                    <a:tc hMerge="1">
                      <a:txBody>
                        <a:bodyPr/>
                        <a:lstStyle/>
                        <a:p>
                          <a:endParaRPr dirty="0"/>
                        </a:p>
                      </a:txBody>
                      <a:tcPr/>
                    </a:tc>
                    <a:extLst>
                      <a:ext uri="{0D108BD9-81ED-4DB2-BD59-A6C34878D82A}">
                        <a16:rowId xmlns:a16="http://schemas.microsoft.com/office/drawing/2014/main" val="1058852667"/>
                      </a:ext>
                    </a:extLst>
                  </a:tr>
                </a:tbl>
              </a:graphicData>
            </a:graphic>
          </p:graphicFrame>
        </mc:Choice>
        <mc:Fallback xmlns="">
          <p:graphicFrame>
            <p:nvGraphicFramePr>
              <p:cNvPr id="4" name="Table 3">
                <a:extLst>
                  <a:ext uri="{FF2B5EF4-FFF2-40B4-BE49-F238E27FC236}">
                    <a16:creationId xmlns:a16="http://schemas.microsoft.com/office/drawing/2014/main" id="{7CBCDC34-85D2-B3F7-38E4-2B694ECC3C6E}"/>
                  </a:ext>
                </a:extLst>
              </p:cNvPr>
              <p:cNvGraphicFramePr>
                <a:graphicFrameLocks noGrp="1"/>
              </p:cNvGraphicFramePr>
              <p:nvPr>
                <p:extLst>
                  <p:ext uri="{D42A27DB-BD31-4B8C-83A1-F6EECF244321}">
                    <p14:modId xmlns:p14="http://schemas.microsoft.com/office/powerpoint/2010/main" val="2395240277"/>
                  </p:ext>
                </p:extLst>
              </p:nvPr>
            </p:nvGraphicFramePr>
            <p:xfrm>
              <a:off x="1135041" y="2869946"/>
              <a:ext cx="9921918" cy="3967734"/>
            </p:xfrm>
            <a:graphic>
              <a:graphicData uri="http://schemas.openxmlformats.org/drawingml/2006/table">
                <a:tbl>
                  <a:tblPr firstRow="1" bandRow="1">
                    <a:tableStyleId>{5C22544A-7EE6-4342-B048-85BDC9FD1C3A}</a:tableStyleId>
                  </a:tblPr>
                  <a:tblGrid>
                    <a:gridCol w="1653653">
                      <a:extLst>
                        <a:ext uri="{9D8B030D-6E8A-4147-A177-3AD203B41FA5}">
                          <a16:colId xmlns:a16="http://schemas.microsoft.com/office/drawing/2014/main" val="3947242258"/>
                        </a:ext>
                      </a:extLst>
                    </a:gridCol>
                    <a:gridCol w="1653653">
                      <a:extLst>
                        <a:ext uri="{9D8B030D-6E8A-4147-A177-3AD203B41FA5}">
                          <a16:colId xmlns:a16="http://schemas.microsoft.com/office/drawing/2014/main" val="501835518"/>
                        </a:ext>
                      </a:extLst>
                    </a:gridCol>
                    <a:gridCol w="1653653">
                      <a:extLst>
                        <a:ext uri="{9D8B030D-6E8A-4147-A177-3AD203B41FA5}">
                          <a16:colId xmlns:a16="http://schemas.microsoft.com/office/drawing/2014/main" val="4007451200"/>
                        </a:ext>
                      </a:extLst>
                    </a:gridCol>
                    <a:gridCol w="1653653">
                      <a:extLst>
                        <a:ext uri="{9D8B030D-6E8A-4147-A177-3AD203B41FA5}">
                          <a16:colId xmlns:a16="http://schemas.microsoft.com/office/drawing/2014/main" val="3421343166"/>
                        </a:ext>
                      </a:extLst>
                    </a:gridCol>
                    <a:gridCol w="1653653">
                      <a:extLst>
                        <a:ext uri="{9D8B030D-6E8A-4147-A177-3AD203B41FA5}">
                          <a16:colId xmlns:a16="http://schemas.microsoft.com/office/drawing/2014/main" val="3501834113"/>
                        </a:ext>
                      </a:extLst>
                    </a:gridCol>
                    <a:gridCol w="1653653">
                      <a:extLst>
                        <a:ext uri="{9D8B030D-6E8A-4147-A177-3AD203B41FA5}">
                          <a16:colId xmlns:a16="http://schemas.microsoft.com/office/drawing/2014/main" val="4053461676"/>
                        </a:ext>
                      </a:extLst>
                    </a:gridCol>
                  </a:tblGrid>
                  <a:tr h="365760">
                    <a:tc>
                      <a:txBody>
                        <a:bodyPr/>
                        <a:lstStyle/>
                        <a:p>
                          <a:pPr algn="ctr" rtl="1"/>
                          <a:r>
                            <a:rPr lang="fa-IR" dirty="0"/>
                            <a:t>سمبول</a:t>
                          </a:r>
                          <a:endParaRPr lang="en-US" dirty="0"/>
                        </a:p>
                      </a:txBody>
                      <a:tcPr/>
                    </a:tc>
                    <a:tc>
                      <a:txBody>
                        <a:bodyPr/>
                        <a:lstStyle/>
                        <a:p>
                          <a:pPr algn="ctr" rtl="1"/>
                          <a:r>
                            <a:rPr lang="fa-IR" dirty="0"/>
                            <a:t>سمبول </a:t>
                          </a:r>
                          <a:r>
                            <a:rPr lang="en-US" dirty="0"/>
                            <a:t>SI</a:t>
                          </a:r>
                        </a:p>
                      </a:txBody>
                      <a:tcPr/>
                    </a:tc>
                    <a:tc>
                      <a:txBody>
                        <a:bodyPr/>
                        <a:lstStyle/>
                        <a:p>
                          <a:pPr algn="ctr" rtl="1"/>
                          <a:r>
                            <a:rPr lang="fa-IR" dirty="0"/>
                            <a:t>نام واحد</a:t>
                          </a:r>
                          <a:endParaRPr lang="en-US" dirty="0"/>
                        </a:p>
                      </a:txBody>
                      <a:tcPr/>
                    </a:tc>
                    <a:tc>
                      <a:txBody>
                        <a:bodyPr/>
                        <a:lstStyle/>
                        <a:p>
                          <a:pPr algn="ctr"/>
                          <a:r>
                            <a:rPr lang="fa-IR" dirty="0"/>
                            <a:t>فورمول</a:t>
                          </a:r>
                          <a:endParaRPr lang="en-US" dirty="0"/>
                        </a:p>
                      </a:txBody>
                      <a:tcPr/>
                    </a:tc>
                    <a:tc>
                      <a:txBody>
                        <a:bodyPr/>
                        <a:lstStyle/>
                        <a:p>
                          <a:pPr algn="ctr"/>
                          <a:r>
                            <a:rPr lang="fa-IR" dirty="0"/>
                            <a:t>کمیت</a:t>
                          </a:r>
                          <a:endParaRPr lang="en-US" dirty="0"/>
                        </a:p>
                      </a:txBody>
                      <a:tcPr/>
                    </a:tc>
                    <a:tc>
                      <a:txBody>
                        <a:bodyPr/>
                        <a:lstStyle/>
                        <a:p>
                          <a:pPr algn="ctr" rtl="1"/>
                          <a:r>
                            <a:rPr lang="fa-IR" dirty="0"/>
                            <a:t>شماره</a:t>
                          </a:r>
                          <a:endParaRPr lang="en-US" dirty="0"/>
                        </a:p>
                      </a:txBody>
                      <a:tcPr/>
                    </a:tc>
                    <a:extLst>
                      <a:ext uri="{0D108BD9-81ED-4DB2-BD59-A6C34878D82A}">
                        <a16:rowId xmlns:a16="http://schemas.microsoft.com/office/drawing/2014/main" val="2887081587"/>
                      </a:ext>
                    </a:extLst>
                  </a:tr>
                  <a:tr h="365760">
                    <a:tc>
                      <a:txBody>
                        <a:bodyPr/>
                        <a:lstStyle/>
                        <a:p>
                          <a:pPr algn="ctr"/>
                          <a:r>
                            <a:rPr lang="en-US" dirty="0"/>
                            <a:t>A</a:t>
                          </a:r>
                        </a:p>
                      </a:txBody>
                      <a:tcPr/>
                    </a:tc>
                    <a:tc>
                      <a:txBody>
                        <a:bodyPr/>
                        <a:lstStyle/>
                        <a:p>
                          <a:endParaRPr lang="en-US"/>
                        </a:p>
                      </a:txBody>
                      <a:tcPr>
                        <a:blipFill>
                          <a:blip r:embed="rId3"/>
                          <a:stretch>
                            <a:fillRect l="-100000" t="-110000" r="-400368" b="-890000"/>
                          </a:stretch>
                        </a:blipFill>
                      </a:tcPr>
                    </a:tc>
                    <a:tc>
                      <a:txBody>
                        <a:bodyPr/>
                        <a:lstStyle/>
                        <a:p>
                          <a:pPr algn="ctr"/>
                          <a:r>
                            <a:rPr lang="fa-IR" dirty="0"/>
                            <a:t>مترمربع</a:t>
                          </a:r>
                          <a:endParaRPr lang="en-US" dirty="0"/>
                        </a:p>
                      </a:txBody>
                      <a:tcPr/>
                    </a:tc>
                    <a:tc>
                      <a:txBody>
                        <a:bodyPr/>
                        <a:lstStyle/>
                        <a:p>
                          <a:endParaRPr lang="en-US"/>
                        </a:p>
                      </a:txBody>
                      <a:tcPr>
                        <a:blipFill>
                          <a:blip r:embed="rId3"/>
                          <a:stretch>
                            <a:fillRect l="-300738" t="-110000" r="-201845" b="-890000"/>
                          </a:stretch>
                        </a:blipFill>
                      </a:tcPr>
                    </a:tc>
                    <a:tc>
                      <a:txBody>
                        <a:bodyPr/>
                        <a:lstStyle/>
                        <a:p>
                          <a:pPr algn="ctr"/>
                          <a:r>
                            <a:rPr lang="fa-IR" dirty="0"/>
                            <a:t>مساحت</a:t>
                          </a:r>
                          <a:endParaRPr lang="en-US" dirty="0"/>
                        </a:p>
                      </a:txBody>
                      <a:tcPr/>
                    </a:tc>
                    <a:tc>
                      <a:txBody>
                        <a:bodyPr/>
                        <a:lstStyle/>
                        <a:p>
                          <a:pPr algn="ctr" rtl="1"/>
                          <a:r>
                            <a:rPr lang="fa-IR" dirty="0"/>
                            <a:t>1</a:t>
                          </a:r>
                          <a:endParaRPr lang="en-US" dirty="0"/>
                        </a:p>
                      </a:txBody>
                      <a:tcPr/>
                    </a:tc>
                    <a:extLst>
                      <a:ext uri="{0D108BD9-81ED-4DB2-BD59-A6C34878D82A}">
                        <a16:rowId xmlns:a16="http://schemas.microsoft.com/office/drawing/2014/main" val="945255595"/>
                      </a:ext>
                    </a:extLst>
                  </a:tr>
                  <a:tr h="365760">
                    <a:tc>
                      <a:txBody>
                        <a:bodyPr/>
                        <a:lstStyle/>
                        <a:p>
                          <a:pPr algn="ctr"/>
                          <a:r>
                            <a:rPr lang="en-US" dirty="0"/>
                            <a:t>V</a:t>
                          </a:r>
                        </a:p>
                      </a:txBody>
                      <a:tcPr/>
                    </a:tc>
                    <a:tc>
                      <a:txBody>
                        <a:bodyPr/>
                        <a:lstStyle/>
                        <a:p>
                          <a:endParaRPr lang="en-US"/>
                        </a:p>
                      </a:txBody>
                      <a:tcPr>
                        <a:blipFill>
                          <a:blip r:embed="rId3"/>
                          <a:stretch>
                            <a:fillRect l="-100000" t="-210000" r="-400368" b="-790000"/>
                          </a:stretch>
                        </a:blipFill>
                      </a:tcPr>
                    </a:tc>
                    <a:tc>
                      <a:txBody>
                        <a:bodyPr/>
                        <a:lstStyle/>
                        <a:p>
                          <a:pPr algn="ctr"/>
                          <a:r>
                            <a:rPr lang="fa-IR" dirty="0"/>
                            <a:t>مترمکعب</a:t>
                          </a:r>
                          <a:endParaRPr lang="en-US" dirty="0"/>
                        </a:p>
                      </a:txBody>
                      <a:tcPr/>
                    </a:tc>
                    <a:tc>
                      <a:txBody>
                        <a:bodyPr/>
                        <a:lstStyle/>
                        <a:p>
                          <a:endParaRPr lang="en-US"/>
                        </a:p>
                      </a:txBody>
                      <a:tcPr>
                        <a:blipFill>
                          <a:blip r:embed="rId3"/>
                          <a:stretch>
                            <a:fillRect l="-300738" t="-210000" r="-201845" b="-790000"/>
                          </a:stretch>
                        </a:blipFill>
                      </a:tcPr>
                    </a:tc>
                    <a:tc>
                      <a:txBody>
                        <a:bodyPr/>
                        <a:lstStyle/>
                        <a:p>
                          <a:pPr algn="ctr"/>
                          <a:r>
                            <a:rPr lang="fa-IR" dirty="0"/>
                            <a:t>حجم</a:t>
                          </a:r>
                          <a:endParaRPr lang="en-US" dirty="0"/>
                        </a:p>
                      </a:txBody>
                      <a:tcPr/>
                    </a:tc>
                    <a:tc>
                      <a:txBody>
                        <a:bodyPr/>
                        <a:lstStyle/>
                        <a:p>
                          <a:pPr algn="ctr" rtl="1"/>
                          <a:r>
                            <a:rPr lang="fa-IR" dirty="0"/>
                            <a:t>2</a:t>
                          </a:r>
                          <a:endParaRPr lang="en-US" dirty="0"/>
                        </a:p>
                      </a:txBody>
                      <a:tcPr/>
                    </a:tc>
                    <a:extLst>
                      <a:ext uri="{0D108BD9-81ED-4DB2-BD59-A6C34878D82A}">
                        <a16:rowId xmlns:a16="http://schemas.microsoft.com/office/drawing/2014/main" val="918637153"/>
                      </a:ext>
                    </a:extLst>
                  </a:tr>
                  <a:tr h="612267">
                    <a:tc>
                      <a:txBody>
                        <a:bodyPr/>
                        <a:lstStyle/>
                        <a:p>
                          <a:pPr algn="ctr"/>
                          <a:r>
                            <a:rPr lang="en-US" dirty="0"/>
                            <a:t>v</a:t>
                          </a:r>
                        </a:p>
                      </a:txBody>
                      <a:tcPr/>
                    </a:tc>
                    <a:tc>
                      <a:txBody>
                        <a:bodyPr/>
                        <a:lstStyle/>
                        <a:p>
                          <a:endParaRPr lang="en-US"/>
                        </a:p>
                      </a:txBody>
                      <a:tcPr>
                        <a:blipFill>
                          <a:blip r:embed="rId3"/>
                          <a:stretch>
                            <a:fillRect l="-100000" t="-184158" r="-400368" b="-369307"/>
                          </a:stretch>
                        </a:blipFill>
                      </a:tcPr>
                    </a:tc>
                    <a:tc>
                      <a:txBody>
                        <a:bodyPr/>
                        <a:lstStyle/>
                        <a:p>
                          <a:pPr algn="ctr"/>
                          <a:r>
                            <a:rPr lang="fa-IR" dirty="0"/>
                            <a:t>مترفی ثانیه</a:t>
                          </a:r>
                          <a:endParaRPr lang="en-US" dirty="0"/>
                        </a:p>
                      </a:txBody>
                      <a:tcPr/>
                    </a:tc>
                    <a:tc>
                      <a:txBody>
                        <a:bodyPr/>
                        <a:lstStyle/>
                        <a:p>
                          <a:endParaRPr lang="en-US"/>
                        </a:p>
                      </a:txBody>
                      <a:tcPr>
                        <a:blipFill>
                          <a:blip r:embed="rId3"/>
                          <a:stretch>
                            <a:fillRect l="-300738" t="-184158" r="-201845" b="-369307"/>
                          </a:stretch>
                        </a:blipFill>
                      </a:tcPr>
                    </a:tc>
                    <a:tc>
                      <a:txBody>
                        <a:bodyPr/>
                        <a:lstStyle/>
                        <a:p>
                          <a:pPr algn="ctr"/>
                          <a:r>
                            <a:rPr lang="fa-IR" dirty="0"/>
                            <a:t>سرعت</a:t>
                          </a:r>
                          <a:endParaRPr lang="en-US" dirty="0"/>
                        </a:p>
                      </a:txBody>
                      <a:tcPr/>
                    </a:tc>
                    <a:tc>
                      <a:txBody>
                        <a:bodyPr/>
                        <a:lstStyle/>
                        <a:p>
                          <a:pPr algn="ctr" rtl="1"/>
                          <a:r>
                            <a:rPr lang="fa-IR" dirty="0"/>
                            <a:t>3</a:t>
                          </a:r>
                          <a:endParaRPr lang="en-US" dirty="0"/>
                        </a:p>
                      </a:txBody>
                      <a:tcPr/>
                    </a:tc>
                    <a:extLst>
                      <a:ext uri="{0D108BD9-81ED-4DB2-BD59-A6C34878D82A}">
                        <a16:rowId xmlns:a16="http://schemas.microsoft.com/office/drawing/2014/main" val="916531713"/>
                      </a:ext>
                    </a:extLst>
                  </a:tr>
                  <a:tr h="612267">
                    <a:tc>
                      <a:txBody>
                        <a:bodyPr/>
                        <a:lstStyle/>
                        <a:p>
                          <a:pPr algn="ctr"/>
                          <a:r>
                            <a:rPr lang="en-US" dirty="0"/>
                            <a:t>a</a:t>
                          </a:r>
                        </a:p>
                      </a:txBody>
                      <a:tcPr/>
                    </a:tc>
                    <a:tc>
                      <a:txBody>
                        <a:bodyPr/>
                        <a:lstStyle/>
                        <a:p>
                          <a:endParaRPr lang="en-US"/>
                        </a:p>
                      </a:txBody>
                      <a:tcPr>
                        <a:blipFill>
                          <a:blip r:embed="rId3"/>
                          <a:stretch>
                            <a:fillRect l="-100000" t="-284158" r="-400368" b="-269307"/>
                          </a:stretch>
                        </a:blipFill>
                      </a:tcPr>
                    </a:tc>
                    <a:tc>
                      <a:txBody>
                        <a:bodyPr/>
                        <a:lstStyle/>
                        <a:p>
                          <a:pPr algn="ctr"/>
                          <a:r>
                            <a:rPr lang="fa-IR" dirty="0"/>
                            <a:t>مترفی مربع ثانیه</a:t>
                          </a:r>
                          <a:endParaRPr lang="en-US" dirty="0"/>
                        </a:p>
                      </a:txBody>
                      <a:tcPr/>
                    </a:tc>
                    <a:tc>
                      <a:txBody>
                        <a:bodyPr/>
                        <a:lstStyle/>
                        <a:p>
                          <a:endParaRPr lang="en-US"/>
                        </a:p>
                      </a:txBody>
                      <a:tcPr>
                        <a:blipFill>
                          <a:blip r:embed="rId3"/>
                          <a:stretch>
                            <a:fillRect l="-300738" t="-284158" r="-201845" b="-269307"/>
                          </a:stretch>
                        </a:blipFill>
                      </a:tcPr>
                    </a:tc>
                    <a:tc>
                      <a:txBody>
                        <a:bodyPr/>
                        <a:lstStyle/>
                        <a:p>
                          <a:pPr algn="ctr"/>
                          <a:r>
                            <a:rPr lang="fa-IR" dirty="0"/>
                            <a:t>تعجیل یاشتاب</a:t>
                          </a:r>
                          <a:endParaRPr lang="en-US" dirty="0"/>
                        </a:p>
                      </a:txBody>
                      <a:tcPr/>
                    </a:tc>
                    <a:tc>
                      <a:txBody>
                        <a:bodyPr/>
                        <a:lstStyle/>
                        <a:p>
                          <a:pPr algn="ctr" rtl="1"/>
                          <a:r>
                            <a:rPr lang="fa-IR" dirty="0"/>
                            <a:t>4</a:t>
                          </a:r>
                          <a:endParaRPr lang="en-US" dirty="0"/>
                        </a:p>
                      </a:txBody>
                      <a:tcPr/>
                    </a:tc>
                    <a:extLst>
                      <a:ext uri="{0D108BD9-81ED-4DB2-BD59-A6C34878D82A}">
                        <a16:rowId xmlns:a16="http://schemas.microsoft.com/office/drawing/2014/main" val="2012841264"/>
                      </a:ext>
                    </a:extLst>
                  </a:tr>
                  <a:tr h="640080">
                    <a:tc>
                      <a:txBody>
                        <a:bodyPr/>
                        <a:lstStyle/>
                        <a:p>
                          <a:pPr algn="ctr"/>
                          <a:r>
                            <a:rPr lang="el-GR" dirty="0"/>
                            <a:t>ρ</a:t>
                          </a:r>
                          <a:endParaRPr lang="en-US" dirty="0"/>
                        </a:p>
                      </a:txBody>
                      <a:tcPr/>
                    </a:tc>
                    <a:tc>
                      <a:txBody>
                        <a:bodyPr/>
                        <a:lstStyle/>
                        <a:p>
                          <a:endParaRPr lang="en-US"/>
                        </a:p>
                      </a:txBody>
                      <a:tcPr>
                        <a:blipFill>
                          <a:blip r:embed="rId3"/>
                          <a:stretch>
                            <a:fillRect l="-100000" t="-369524" r="-400368" b="-159048"/>
                          </a:stretch>
                        </a:blipFill>
                      </a:tcPr>
                    </a:tc>
                    <a:tc>
                      <a:txBody>
                        <a:bodyPr/>
                        <a:lstStyle/>
                        <a:p>
                          <a:pPr algn="ctr"/>
                          <a:r>
                            <a:rPr lang="fa-IR" dirty="0"/>
                            <a:t>کیلوگرام فی مترمکعب</a:t>
                          </a:r>
                          <a:endParaRPr lang="en-US" dirty="0"/>
                        </a:p>
                      </a:txBody>
                      <a:tcPr/>
                    </a:tc>
                    <a:tc>
                      <a:txBody>
                        <a:bodyPr/>
                        <a:lstStyle/>
                        <a:p>
                          <a:endParaRPr lang="en-US"/>
                        </a:p>
                      </a:txBody>
                      <a:tcPr>
                        <a:blipFill>
                          <a:blip r:embed="rId3"/>
                          <a:stretch>
                            <a:fillRect l="-300738" t="-369524" r="-201845" b="-159048"/>
                          </a:stretch>
                        </a:blipFill>
                      </a:tcPr>
                    </a:tc>
                    <a:tc>
                      <a:txBody>
                        <a:bodyPr/>
                        <a:lstStyle/>
                        <a:p>
                          <a:pPr algn="ctr"/>
                          <a:r>
                            <a:rPr lang="fa-IR" dirty="0"/>
                            <a:t>کثافت</a:t>
                          </a:r>
                          <a:endParaRPr lang="en-US" dirty="0"/>
                        </a:p>
                      </a:txBody>
                      <a:tcPr/>
                    </a:tc>
                    <a:tc>
                      <a:txBody>
                        <a:bodyPr/>
                        <a:lstStyle/>
                        <a:p>
                          <a:pPr algn="ctr" rtl="1"/>
                          <a:r>
                            <a:rPr lang="fa-IR" dirty="0"/>
                            <a:t>5</a:t>
                          </a:r>
                          <a:endParaRPr lang="en-US" dirty="0"/>
                        </a:p>
                      </a:txBody>
                      <a:tcPr/>
                    </a:tc>
                    <a:extLst>
                      <a:ext uri="{0D108BD9-81ED-4DB2-BD59-A6C34878D82A}">
                        <a16:rowId xmlns:a16="http://schemas.microsoft.com/office/drawing/2014/main" val="1566846741"/>
                      </a:ext>
                    </a:extLst>
                  </a:tr>
                  <a:tr h="640080">
                    <a:tc>
                      <a:txBody>
                        <a:bodyPr/>
                        <a:lstStyle/>
                        <a:p>
                          <a:pPr algn="ctr"/>
                          <a:r>
                            <a:rPr lang="en-US" dirty="0"/>
                            <a:t>F</a:t>
                          </a:r>
                        </a:p>
                      </a:txBody>
                      <a:tcPr/>
                    </a:tc>
                    <a:tc>
                      <a:txBody>
                        <a:bodyPr/>
                        <a:lstStyle/>
                        <a:p>
                          <a:endParaRPr lang="en-US"/>
                        </a:p>
                      </a:txBody>
                      <a:tcPr>
                        <a:blipFill>
                          <a:blip r:embed="rId3"/>
                          <a:stretch>
                            <a:fillRect l="-100000" t="-469524" r="-400368" b="-59048"/>
                          </a:stretch>
                        </a:blipFill>
                      </a:tcPr>
                    </a:tc>
                    <a:tc>
                      <a:txBody>
                        <a:bodyPr/>
                        <a:lstStyle/>
                        <a:p>
                          <a:pPr algn="ctr"/>
                          <a:r>
                            <a:rPr lang="fa-IR" dirty="0"/>
                            <a:t>کیلوگرام مترفی مربع ثانیه</a:t>
                          </a:r>
                          <a:endParaRPr lang="en-US" dirty="0"/>
                        </a:p>
                      </a:txBody>
                      <a:tcPr/>
                    </a:tc>
                    <a:tc>
                      <a:txBody>
                        <a:bodyPr/>
                        <a:lstStyle/>
                        <a:p>
                          <a:endParaRPr lang="en-US"/>
                        </a:p>
                      </a:txBody>
                      <a:tcPr>
                        <a:blipFill>
                          <a:blip r:embed="rId3"/>
                          <a:stretch>
                            <a:fillRect l="-300738" t="-469524" r="-201845" b="-59048"/>
                          </a:stretch>
                        </a:blipFill>
                      </a:tcPr>
                    </a:tc>
                    <a:tc>
                      <a:txBody>
                        <a:bodyPr/>
                        <a:lstStyle/>
                        <a:p>
                          <a:pPr algn="ctr"/>
                          <a:r>
                            <a:rPr lang="fa-IR" dirty="0"/>
                            <a:t>قوه</a:t>
                          </a:r>
                          <a:endParaRPr lang="en-US" dirty="0"/>
                        </a:p>
                      </a:txBody>
                      <a:tcPr/>
                    </a:tc>
                    <a:tc>
                      <a:txBody>
                        <a:bodyPr/>
                        <a:lstStyle/>
                        <a:p>
                          <a:pPr algn="ctr" rtl="1"/>
                          <a:r>
                            <a:rPr lang="fa-IR" dirty="0"/>
                            <a:t>6</a:t>
                          </a:r>
                          <a:endParaRPr lang="en-US" dirty="0"/>
                        </a:p>
                      </a:txBody>
                      <a:tcPr/>
                    </a:tc>
                    <a:extLst>
                      <a:ext uri="{0D108BD9-81ED-4DB2-BD59-A6C34878D82A}">
                        <a16:rowId xmlns:a16="http://schemas.microsoft.com/office/drawing/2014/main" val="2251022899"/>
                      </a:ext>
                    </a:extLst>
                  </a:tr>
                  <a:tr h="365760">
                    <a:tc gridSpan="6">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a:p>
                      </a:txBody>
                      <a:tcPr/>
                    </a:tc>
                    <a:tc hMerge="1">
                      <a:txBody>
                        <a:bodyPr/>
                        <a:lstStyle/>
                        <a:p>
                          <a:endParaRPr dirty="0"/>
                        </a:p>
                      </a:txBody>
                      <a:tcPr/>
                    </a:tc>
                    <a:extLst>
                      <a:ext uri="{0D108BD9-81ED-4DB2-BD59-A6C34878D82A}">
                        <a16:rowId xmlns:a16="http://schemas.microsoft.com/office/drawing/2014/main" val="1058852667"/>
                      </a:ext>
                    </a:extLst>
                  </a:tr>
                </a:tbl>
              </a:graphicData>
            </a:graphic>
          </p:graphicFrame>
        </mc:Fallback>
      </mc:AlternateContent>
      <p:sp>
        <p:nvSpPr>
          <p:cNvPr id="5" name="Footer Placeholder 4">
            <a:extLst>
              <a:ext uri="{FF2B5EF4-FFF2-40B4-BE49-F238E27FC236}">
                <a16:creationId xmlns:a16="http://schemas.microsoft.com/office/drawing/2014/main" id="{4228184B-CBA3-1997-D728-7CA2FDC56319}"/>
              </a:ext>
            </a:extLst>
          </p:cNvPr>
          <p:cNvSpPr>
            <a:spLocks noGrp="1"/>
          </p:cNvSpPr>
          <p:nvPr>
            <p:ph type="ftr" sz="quarter" idx="11"/>
          </p:nvPr>
        </p:nvSpPr>
        <p:spPr/>
        <p:txBody>
          <a:bodyPr/>
          <a:lstStyle/>
          <a:p>
            <a:r>
              <a:rPr lang="fa-IR"/>
              <a:t>تهیه شده توسط : استاد چمن شاه عالمی</a:t>
            </a:r>
            <a:endParaRPr lang="en-US"/>
          </a:p>
        </p:txBody>
      </p:sp>
    </p:spTree>
    <p:extLst>
      <p:ext uri="{BB962C8B-B14F-4D97-AF65-F5344CB8AC3E}">
        <p14:creationId xmlns:p14="http://schemas.microsoft.com/office/powerpoint/2010/main" val="577990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47B7D-3AD0-CD1A-644B-DF9AE5A0BF92}"/>
              </a:ext>
            </a:extLst>
          </p:cNvPr>
          <p:cNvSpPr>
            <a:spLocks noGrp="1"/>
          </p:cNvSpPr>
          <p:nvPr>
            <p:ph type="title"/>
          </p:nvPr>
        </p:nvSpPr>
        <p:spPr/>
        <p:txBody>
          <a:bodyPr/>
          <a:lstStyle/>
          <a:p>
            <a:pPr algn="ctr" rtl="1"/>
            <a:r>
              <a:rPr lang="fa-IR" dirty="0"/>
              <a:t>دقت دراندازه گیری</a:t>
            </a:r>
            <a:endParaRPr lang="en-US" dirty="0"/>
          </a:p>
        </p:txBody>
      </p:sp>
      <p:sp>
        <p:nvSpPr>
          <p:cNvPr id="3" name="Content Placeholder 2">
            <a:extLst>
              <a:ext uri="{FF2B5EF4-FFF2-40B4-BE49-F238E27FC236}">
                <a16:creationId xmlns:a16="http://schemas.microsoft.com/office/drawing/2014/main" id="{29C97500-7CED-C6F7-8ACC-96E7ABF63660}"/>
              </a:ext>
            </a:extLst>
          </p:cNvPr>
          <p:cNvSpPr>
            <a:spLocks noGrp="1"/>
          </p:cNvSpPr>
          <p:nvPr>
            <p:ph idx="1"/>
          </p:nvPr>
        </p:nvSpPr>
        <p:spPr/>
        <p:txBody>
          <a:bodyPr/>
          <a:lstStyle/>
          <a:p>
            <a:pPr algn="r" rtl="1"/>
            <a:r>
              <a:rPr lang="fa-IR" dirty="0"/>
              <a:t>دقت دراندازه گیری بسیارمهم است طوریکه همه روزه وسایل اندازه گیری بادقت بیشتروکاربرد بهتربه بازار می آید پس تعریف دقت وسایل اندازه گیری عبارت است از</a:t>
            </a:r>
          </a:p>
          <a:p>
            <a:pPr algn="r" rtl="1"/>
            <a:r>
              <a:rPr lang="fa-IR" u="sng" dirty="0"/>
              <a:t>کوچکترین مقداری را که یک وسیله اندازه گیری نشان میدهد، دقت همان وسیله گویند</a:t>
            </a:r>
          </a:p>
          <a:p>
            <a:pPr algn="r" rtl="1"/>
            <a:r>
              <a:rPr lang="fa-IR" dirty="0"/>
              <a:t>طورمثال اگرکوچکترین درجه بندی خط کش شما یک میلی متراست، پس دقت خط کش شما یک میلی متروکوچکترازمیلی متررا اندازه گیری کرده نمیتواند، اگراندازه مورد نظرکوچکترازمیلی مترباشد باید ازمیکرومتراستفاده کنیم</a:t>
            </a:r>
            <a:endParaRPr lang="en-US" dirty="0"/>
          </a:p>
        </p:txBody>
      </p:sp>
    </p:spTree>
    <p:extLst>
      <p:ext uri="{BB962C8B-B14F-4D97-AF65-F5344CB8AC3E}">
        <p14:creationId xmlns:p14="http://schemas.microsoft.com/office/powerpoint/2010/main" val="1712921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44F20-7DF4-C5BC-0B18-F4518C2FBE8A}"/>
              </a:ext>
            </a:extLst>
          </p:cNvPr>
          <p:cNvSpPr>
            <a:spLocks noGrp="1"/>
          </p:cNvSpPr>
          <p:nvPr>
            <p:ph type="title"/>
          </p:nvPr>
        </p:nvSpPr>
        <p:spPr/>
        <p:txBody>
          <a:bodyPr/>
          <a:lstStyle/>
          <a:p>
            <a:pPr algn="ctr" rtl="1"/>
            <a:r>
              <a:rPr lang="fa-IR" dirty="0"/>
              <a:t>فصل دوم</a:t>
            </a:r>
            <a:br>
              <a:rPr lang="fa-IR" dirty="0"/>
            </a:br>
            <a:r>
              <a:rPr lang="fa-IR" dirty="0"/>
              <a:t>قوه</a:t>
            </a:r>
            <a:endParaRPr lang="en-US" dirty="0"/>
          </a:p>
        </p:txBody>
      </p:sp>
      <p:sp>
        <p:nvSpPr>
          <p:cNvPr id="3" name="Content Placeholder 2">
            <a:extLst>
              <a:ext uri="{FF2B5EF4-FFF2-40B4-BE49-F238E27FC236}">
                <a16:creationId xmlns:a16="http://schemas.microsoft.com/office/drawing/2014/main" id="{CCC8E66E-47E3-A0AA-A482-DD58C24DE663}"/>
              </a:ext>
            </a:extLst>
          </p:cNvPr>
          <p:cNvSpPr>
            <a:spLocks noGrp="1"/>
          </p:cNvSpPr>
          <p:nvPr>
            <p:ph idx="1"/>
          </p:nvPr>
        </p:nvSpPr>
        <p:spPr/>
        <p:txBody>
          <a:bodyPr/>
          <a:lstStyle/>
          <a:p>
            <a:pPr algn="r" rtl="1"/>
            <a:r>
              <a:rPr lang="fa-IR" dirty="0"/>
              <a:t>قوه برای همه ای ما وشما کلمه آشنایی است ودراصطلاحات روزمرّه همیشه ازآن استفاده میکنیم وهم چنان با انواع قوه ها کم وبیش آشنایی داریم، امّا تعریف قوه ازنظرفزیک عبارت است از</a:t>
            </a:r>
          </a:p>
          <a:p>
            <a:pPr algn="r" rtl="1"/>
            <a:r>
              <a:rPr lang="fa-IR" u="sng" dirty="0"/>
              <a:t>قوه عبارت ازعاملی است که جسم ساکن را متحرک، جسم متحرک را ساکن، باعث تغییرمسیرحرکت وشکل جسم گردد</a:t>
            </a:r>
            <a:endParaRPr lang="en-US" u="sng" dirty="0"/>
          </a:p>
          <a:p>
            <a:pPr marL="0" indent="0" algn="ctr" rtl="1">
              <a:buNone/>
            </a:pPr>
            <a:r>
              <a:rPr lang="fa-IR" u="sng" dirty="0"/>
              <a:t> </a:t>
            </a:r>
            <a:endParaRPr lang="en-US" u="sng" dirty="0"/>
          </a:p>
        </p:txBody>
      </p:sp>
      <p:pic>
        <p:nvPicPr>
          <p:cNvPr id="8" name="Picture 7">
            <a:extLst>
              <a:ext uri="{FF2B5EF4-FFF2-40B4-BE49-F238E27FC236}">
                <a16:creationId xmlns:a16="http://schemas.microsoft.com/office/drawing/2014/main" id="{5A98750F-FD90-B5C5-4DA9-4E8992CCCB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2165" y="3717546"/>
            <a:ext cx="5238750" cy="2724150"/>
          </a:xfrm>
          <a:prstGeom prst="rect">
            <a:avLst/>
          </a:prstGeom>
        </p:spPr>
      </p:pic>
    </p:spTree>
    <p:extLst>
      <p:ext uri="{BB962C8B-B14F-4D97-AF65-F5344CB8AC3E}">
        <p14:creationId xmlns:p14="http://schemas.microsoft.com/office/powerpoint/2010/main" val="2067822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20D00-8E73-3C71-F2A1-327B655A5032}"/>
              </a:ext>
            </a:extLst>
          </p:cNvPr>
          <p:cNvSpPr>
            <a:spLocks noGrp="1"/>
          </p:cNvSpPr>
          <p:nvPr>
            <p:ph type="title"/>
          </p:nvPr>
        </p:nvSpPr>
        <p:spPr/>
        <p:txBody>
          <a:bodyPr/>
          <a:lstStyle/>
          <a:p>
            <a:pPr algn="ctr" rtl="1"/>
            <a:r>
              <a:rPr lang="fa-IR" dirty="0"/>
              <a:t>اثرهای قوه</a:t>
            </a:r>
            <a:endParaRPr lang="en-US" dirty="0"/>
          </a:p>
        </p:txBody>
      </p:sp>
      <p:sp>
        <p:nvSpPr>
          <p:cNvPr id="3" name="Content Placeholder 2">
            <a:extLst>
              <a:ext uri="{FF2B5EF4-FFF2-40B4-BE49-F238E27FC236}">
                <a16:creationId xmlns:a16="http://schemas.microsoft.com/office/drawing/2014/main" id="{7285AFD5-1781-A8EE-B5BB-71405CF54F79}"/>
              </a:ext>
            </a:extLst>
          </p:cNvPr>
          <p:cNvSpPr>
            <a:spLocks noGrp="1"/>
          </p:cNvSpPr>
          <p:nvPr>
            <p:ph idx="1"/>
          </p:nvPr>
        </p:nvSpPr>
        <p:spPr/>
        <p:txBody>
          <a:bodyPr/>
          <a:lstStyle/>
          <a:p>
            <a:pPr marL="514350" indent="-514350" algn="r" rtl="1">
              <a:buFont typeface="+mj-lt"/>
              <a:buAutoNum type="arabicParenR"/>
            </a:pPr>
            <a:r>
              <a:rPr lang="fa-IR" dirty="0"/>
              <a:t>قوه باعث حرکت جسم میشود</a:t>
            </a:r>
          </a:p>
          <a:p>
            <a:pPr marL="514350" indent="-514350" algn="r" rtl="1">
              <a:buFont typeface="+mj-lt"/>
              <a:buAutoNum type="arabicParenR"/>
            </a:pPr>
            <a:r>
              <a:rPr lang="fa-IR" dirty="0"/>
              <a:t>قوه باعث تغییرشکل جسم میشود</a:t>
            </a:r>
          </a:p>
          <a:p>
            <a:pPr marL="514350" indent="-514350" algn="r" rtl="1">
              <a:buFont typeface="+mj-lt"/>
              <a:buAutoNum type="arabicParenR"/>
            </a:pPr>
            <a:r>
              <a:rPr lang="fa-IR" dirty="0"/>
              <a:t>قوه سبب افزایش سرعت جسم میشود</a:t>
            </a:r>
          </a:p>
          <a:p>
            <a:pPr marL="514350" indent="-514350" algn="r" rtl="1">
              <a:buFont typeface="+mj-lt"/>
              <a:buAutoNum type="arabicParenR"/>
            </a:pPr>
            <a:r>
              <a:rPr lang="fa-IR" dirty="0"/>
              <a:t>قوه سبب کاهش سرعت جسم میشود</a:t>
            </a:r>
          </a:p>
          <a:p>
            <a:pPr marL="514350" indent="-514350" algn="r" rtl="1">
              <a:buFont typeface="+mj-lt"/>
              <a:buAutoNum type="arabicParenR"/>
            </a:pPr>
            <a:r>
              <a:rPr lang="fa-IR" dirty="0"/>
              <a:t>قوه باعث تغییرجهت حرکت جسم میشود</a:t>
            </a:r>
          </a:p>
          <a:p>
            <a:pPr marL="514350" indent="-514350" algn="r" rtl="1">
              <a:buFont typeface="+mj-lt"/>
              <a:buAutoNum type="arabicParenR"/>
            </a:pPr>
            <a:r>
              <a:rPr lang="fa-IR" dirty="0"/>
              <a:t>قوه باعث متوقف شدن جسم میگردد</a:t>
            </a:r>
            <a:endParaRPr lang="en-US" dirty="0"/>
          </a:p>
        </p:txBody>
      </p:sp>
    </p:spTree>
    <p:extLst>
      <p:ext uri="{BB962C8B-B14F-4D97-AF65-F5344CB8AC3E}">
        <p14:creationId xmlns:p14="http://schemas.microsoft.com/office/powerpoint/2010/main" val="4014141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A8F34-4CAD-CAEE-D70E-163E6703782C}"/>
              </a:ext>
            </a:extLst>
          </p:cNvPr>
          <p:cNvSpPr>
            <a:spLocks noGrp="1"/>
          </p:cNvSpPr>
          <p:nvPr>
            <p:ph type="title"/>
          </p:nvPr>
        </p:nvSpPr>
        <p:spPr/>
        <p:txBody>
          <a:bodyPr/>
          <a:lstStyle/>
          <a:p>
            <a:pPr algn="ctr" rtl="1"/>
            <a:r>
              <a:rPr lang="fa-IR" dirty="0"/>
              <a:t>واحد قوه</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631C31-7914-35FF-941E-36A5C728DF9E}"/>
                  </a:ext>
                </a:extLst>
              </p:cNvPr>
              <p:cNvSpPr>
                <a:spLocks noGrp="1"/>
              </p:cNvSpPr>
              <p:nvPr>
                <p:ph idx="1"/>
              </p:nvPr>
            </p:nvSpPr>
            <p:spPr/>
            <p:txBody>
              <a:bodyPr/>
              <a:lstStyle/>
              <a:p>
                <a:pPr algn="r" rtl="1"/>
                <a:r>
                  <a:rPr lang="fa-IR" dirty="0"/>
                  <a:t>طوریکه قبلاً با تعریف قوه آشنا شدید اما برای قوه یک فورمول وجود دارد که قرارذیل است (</a:t>
                </a:r>
                <a:r>
                  <a:rPr lang="en-US" dirty="0"/>
                  <a:t>F=ma</a:t>
                </a:r>
                <a:r>
                  <a:rPr lang="fa-IR" dirty="0"/>
                  <a:t>) که دراین فورمول (</a:t>
                </a:r>
                <a:r>
                  <a:rPr lang="en-US" dirty="0"/>
                  <a:t>F</a:t>
                </a:r>
                <a:r>
                  <a:rPr lang="fa-IR" dirty="0"/>
                  <a:t> - قوه)، (</a:t>
                </a:r>
                <a:r>
                  <a:rPr lang="en-US" dirty="0"/>
                  <a:t>m</a:t>
                </a:r>
                <a:r>
                  <a:rPr lang="fa-IR" dirty="0"/>
                  <a:t> - کتله) و (</a:t>
                </a:r>
                <a:r>
                  <a:rPr lang="en-US" dirty="0"/>
                  <a:t>a</a:t>
                </a:r>
                <a:r>
                  <a:rPr lang="fa-IR" dirty="0"/>
                  <a:t> - تعجیل) میباشد بنابراین واحدقوه درسیستم </a:t>
                </a:r>
                <a:r>
                  <a:rPr lang="en-US" dirty="0"/>
                  <a:t>M.K.S</a:t>
                </a:r>
                <a:r>
                  <a:rPr lang="fa-IR" dirty="0"/>
                  <a:t> نیوتن است </a:t>
                </a:r>
                <a14:m>
                  <m:oMath xmlns:m="http://schemas.openxmlformats.org/officeDocument/2006/math">
                    <m:r>
                      <a:rPr lang="en-US" b="0"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rPr>
                      <m:t>𝑚𝑎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𝐹</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𝑘𝑔</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𝑚</m:t>
                        </m:r>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2</m:t>
                            </m:r>
                          </m:sup>
                        </m:sSup>
                      </m:den>
                    </m:f>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𝑁</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𝑘𝑔</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2</m:t>
                            </m:r>
                          </m:sup>
                        </m:sSup>
                      </m:den>
                    </m:f>
                  </m:oMath>
                </a14:m>
                <a:r>
                  <a:rPr lang="fa-IR" dirty="0"/>
                  <a:t> </a:t>
                </a:r>
              </a:p>
              <a:p>
                <a:pPr algn="r" rtl="1"/>
                <a:r>
                  <a:rPr lang="fa-IR" dirty="0"/>
                  <a:t>واحد قوه درسیستم </a:t>
                </a:r>
                <a:r>
                  <a:rPr lang="en-US" dirty="0"/>
                  <a:t>M.T.S</a:t>
                </a:r>
                <a:r>
                  <a:rPr lang="fa-IR" dirty="0"/>
                  <a:t> استین یا کیلونیوتن است</a:t>
                </a:r>
                <a:endParaRPr lang="en-US" dirty="0"/>
              </a:p>
              <a:p>
                <a:pPr algn="r" rtl="1"/>
                <a:r>
                  <a:rPr lang="fa-IR" dirty="0"/>
                  <a:t> </a:t>
                </a:r>
                <a14:m>
                  <m:oMath xmlns:m="http://schemas.openxmlformats.org/officeDocument/2006/math">
                    <m:r>
                      <a:rPr lang="en-US" b="0" i="1" smtClean="0">
                        <a:latin typeface="Cambria Math" panose="02040503050406030204" pitchFamily="18" charset="0"/>
                      </a:rPr>
                      <m:t>𝑆𝑡𝑒𝑎𝑛</m:t>
                    </m:r>
                    <m:r>
                      <a:rPr lang="en-US" b="0" i="1" smtClean="0">
                        <a:latin typeface="Cambria Math" panose="02040503050406030204" pitchFamily="18" charset="0"/>
                      </a:rPr>
                      <m:t>=</m:t>
                    </m:r>
                    <m:r>
                      <a:rPr lang="en-US" b="0" i="1" smtClean="0">
                        <a:latin typeface="Cambria Math" panose="02040503050406030204" pitchFamily="18" charset="0"/>
                      </a:rPr>
                      <m:t>𝑇𝑜𝑛</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𝑚</m:t>
                        </m:r>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2</m:t>
                            </m:r>
                          </m:sup>
                        </m:sSup>
                      </m:den>
                    </m:f>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𝐾𝑁</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3</m:t>
                        </m:r>
                      </m:sup>
                    </m:sSup>
                    <m:r>
                      <a:rPr lang="en-US" b="0" i="1" smtClean="0">
                        <a:latin typeface="Cambria Math" panose="02040503050406030204" pitchFamily="18" charset="0"/>
                      </a:rPr>
                      <m:t>𝑁</m:t>
                    </m:r>
                  </m:oMath>
                </a14:m>
                <a:endParaRPr lang="fa-IR" b="0" dirty="0"/>
              </a:p>
              <a:p>
                <a:pPr algn="r" rtl="1"/>
                <a:r>
                  <a:rPr lang="fa-IR" dirty="0"/>
                  <a:t>واحد قوه درسیستم </a:t>
                </a:r>
                <a:r>
                  <a:rPr lang="en-US" dirty="0"/>
                  <a:t>C.G.S</a:t>
                </a:r>
                <a:r>
                  <a:rPr lang="fa-IR" dirty="0"/>
                  <a:t> داین است </a:t>
                </a:r>
                <a14:m>
                  <m:oMath xmlns:m="http://schemas.openxmlformats.org/officeDocument/2006/math">
                    <m:r>
                      <a:rPr lang="en-US" b="0" i="1" smtClean="0">
                        <a:latin typeface="Cambria Math" panose="02040503050406030204" pitchFamily="18" charset="0"/>
                      </a:rPr>
                      <m:t>𝑑𝑦𝑛𝑒</m:t>
                    </m:r>
                    <m:r>
                      <a:rPr lang="en-US" b="0" i="1" smtClean="0">
                        <a:latin typeface="Cambria Math" panose="02040503050406030204" pitchFamily="18" charset="0"/>
                      </a:rPr>
                      <m:t>=</m:t>
                    </m:r>
                    <m:r>
                      <a:rPr lang="en-US" b="0" i="1" smtClean="0">
                        <a:latin typeface="Cambria Math" panose="02040503050406030204" pitchFamily="18" charset="0"/>
                      </a:rPr>
                      <m:t>𝑔𝑟</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𝑐𝑚</m:t>
                        </m:r>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2</m:t>
                            </m:r>
                          </m:sup>
                        </m:sSup>
                      </m:den>
                    </m:f>
                  </m:oMath>
                </a14:m>
                <a:endParaRPr lang="en-US" dirty="0"/>
              </a:p>
              <a:p>
                <a:pPr algn="r" rtl="1"/>
                <a:r>
                  <a:rPr lang="fa-IR" dirty="0"/>
                  <a:t>واحد قوه درسیستم </a:t>
                </a:r>
                <a:r>
                  <a:rPr lang="en-US" dirty="0"/>
                  <a:t>F.P.S</a:t>
                </a:r>
                <a:r>
                  <a:rPr lang="fa-IR" dirty="0"/>
                  <a:t> پوند است </a:t>
                </a:r>
                <a14:m>
                  <m:oMath xmlns:m="http://schemas.openxmlformats.org/officeDocument/2006/math">
                    <m:r>
                      <a:rPr lang="en-US" b="0" i="1" smtClean="0">
                        <a:latin typeface="Cambria Math" panose="02040503050406030204" pitchFamily="18" charset="0"/>
                      </a:rPr>
                      <m:t>𝐿𝑏</m:t>
                    </m:r>
                    <m:r>
                      <a:rPr lang="en-US" b="0" i="1" smtClean="0">
                        <a:latin typeface="Cambria Math" panose="02040503050406030204" pitchFamily="18" charset="0"/>
                      </a:rPr>
                      <m:t>=</m:t>
                    </m:r>
                    <m:r>
                      <a:rPr lang="en-US" b="0" i="1" smtClean="0">
                        <a:latin typeface="Cambria Math" panose="02040503050406030204" pitchFamily="18" charset="0"/>
                      </a:rPr>
                      <m:t>𝑠𝑙𝑢𝑔</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𝑓𝑡</m:t>
                        </m:r>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2</m:t>
                            </m:r>
                          </m:sup>
                        </m:sSup>
                      </m:den>
                    </m:f>
                  </m:oMath>
                </a14:m>
                <a:endParaRPr lang="en-US" dirty="0"/>
              </a:p>
            </p:txBody>
          </p:sp>
        </mc:Choice>
        <mc:Fallback xmlns="">
          <p:sp>
            <p:nvSpPr>
              <p:cNvPr id="3" name="Content Placeholder 2">
                <a:extLst>
                  <a:ext uri="{FF2B5EF4-FFF2-40B4-BE49-F238E27FC236}">
                    <a16:creationId xmlns:a16="http://schemas.microsoft.com/office/drawing/2014/main" id="{92631C31-7914-35FF-941E-36A5C728DF9E}"/>
                  </a:ext>
                </a:extLst>
              </p:cNvPr>
              <p:cNvSpPr>
                <a:spLocks noGrp="1" noRot="1" noChangeAspect="1" noMove="1" noResize="1" noEditPoints="1" noAdjustHandles="1" noChangeArrowheads="1" noChangeShapeType="1" noTextEdit="1"/>
              </p:cNvSpPr>
              <p:nvPr>
                <p:ph idx="1"/>
              </p:nvPr>
            </p:nvSpPr>
            <p:spPr>
              <a:blipFill>
                <a:blip r:embed="rId2"/>
                <a:stretch>
                  <a:fillRect l="-464" t="-2381" r="-1043"/>
                </a:stretch>
              </a:blipFill>
            </p:spPr>
            <p:txBody>
              <a:bodyPr/>
              <a:lstStyle/>
              <a:p>
                <a:r>
                  <a:rPr lang="en-US">
                    <a:noFill/>
                  </a:rPr>
                  <a:t> </a:t>
                </a:r>
              </a:p>
            </p:txBody>
          </p:sp>
        </mc:Fallback>
      </mc:AlternateContent>
    </p:spTree>
    <p:extLst>
      <p:ext uri="{BB962C8B-B14F-4D97-AF65-F5344CB8AC3E}">
        <p14:creationId xmlns:p14="http://schemas.microsoft.com/office/powerpoint/2010/main" val="3160444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B1274-984C-65B2-B0BE-95A6E4F109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3DDC15-AEC8-4A7F-FA56-B5409E09FED2}"/>
              </a:ext>
            </a:extLst>
          </p:cNvPr>
          <p:cNvSpPr>
            <a:spLocks noGrp="1"/>
          </p:cNvSpPr>
          <p:nvPr>
            <p:ph type="title"/>
          </p:nvPr>
        </p:nvSpPr>
        <p:spPr/>
        <p:txBody>
          <a:bodyPr/>
          <a:lstStyle/>
          <a:p>
            <a:pPr algn="ctr" rtl="1"/>
            <a:r>
              <a:rPr lang="ar-SA" b="1" dirty="0"/>
              <a:t>سوالات فعالیت صنفی</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CE2F013-ABC2-06EC-4BF7-22B99FA83997}"/>
                  </a:ext>
                </a:extLst>
              </p:cNvPr>
              <p:cNvSpPr>
                <a:spLocks noGrp="1"/>
              </p:cNvSpPr>
              <p:nvPr>
                <p:ph idx="1"/>
              </p:nvPr>
            </p:nvSpPr>
            <p:spPr/>
            <p:txBody>
              <a:bodyPr/>
              <a:lstStyle/>
              <a:p>
                <a:pPr algn="r" rtl="1"/>
                <a:r>
                  <a:rPr lang="ar-SA" b="1" dirty="0"/>
                  <a:t>سوال </a:t>
                </a:r>
                <a:r>
                  <a:rPr lang="fa-IR" b="1" dirty="0"/>
                  <a:t>1</a:t>
                </a:r>
                <a:r>
                  <a:rPr lang="ar-SA" b="1" dirty="0"/>
                  <a:t>:</a:t>
                </a:r>
                <a:br>
                  <a:rPr lang="ar-SA" dirty="0"/>
                </a:br>
                <a:r>
                  <a:rPr lang="ar-SA" dirty="0"/>
                  <a:t>اگر </a:t>
                </a:r>
                <a:r>
                  <a:rPr lang="fa-IR" dirty="0"/>
                  <a:t>کتله</a:t>
                </a:r>
                <a:r>
                  <a:rPr lang="ar-SA" dirty="0"/>
                  <a:t> جسمی </a:t>
                </a:r>
                <a:r>
                  <a:rPr lang="fa-IR" b="1" dirty="0"/>
                  <a:t>25 کیلو گرام (</a:t>
                </a:r>
                <a:r>
                  <a:rPr lang="en-US" b="1" dirty="0"/>
                  <a:t>25kg</a:t>
                </a:r>
                <a:r>
                  <a:rPr lang="fa-IR" b="1" dirty="0"/>
                  <a:t>) </a:t>
                </a:r>
                <a:r>
                  <a:rPr lang="ar-SA" dirty="0"/>
                  <a:t>و شتاب آن </a:t>
                </a:r>
                <a:r>
                  <a:rPr lang="fa-IR" dirty="0"/>
                  <a:t> 5 متر بر ثانیه مربع </a:t>
                </a:r>
                <a:r>
                  <a:rPr lang="ar-SA" dirty="0"/>
                  <a:t>باشد</a:t>
                </a:r>
                <a:r>
                  <a:rPr lang="fa-IR" dirty="0"/>
                  <a:t>(</a:t>
                </a:r>
                <a:r>
                  <a:rPr lang="en-US" dirty="0"/>
                  <a:t>5m/</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2</m:t>
                        </m:r>
                      </m:sup>
                    </m:sSup>
                  </m:oMath>
                </a14:m>
                <a:r>
                  <a:rPr lang="fa-IR" dirty="0"/>
                  <a:t>)</a:t>
                </a:r>
                <a:r>
                  <a:rPr lang="ar-SA" dirty="0"/>
                  <a:t>، مقدار قوه را حساب کنید.</a:t>
                </a:r>
              </a:p>
              <a:p>
                <a:pPr algn="r" rtl="1"/>
                <a:r>
                  <a:rPr lang="ar-SA" b="1" dirty="0"/>
                  <a:t>حل:</a:t>
                </a:r>
                <a:endParaRPr lang="ar-SA" dirty="0"/>
              </a:p>
              <a:p>
                <a:pPr algn="r" rtl="1"/>
                <a14:m>
                  <m:oMath xmlns:m="http://schemas.openxmlformats.org/officeDocument/2006/math">
                    <m:r>
                      <a:rPr lang="ar-SA" i="1">
                        <a:latin typeface="Cambria Math" panose="02040503050406030204" pitchFamily="18" charset="0"/>
                      </a:rPr>
                      <m:t>𝐹</m:t>
                    </m:r>
                    <m:r>
                      <a:rPr lang="ar-SA">
                        <a:latin typeface="Cambria Math" panose="02040503050406030204" pitchFamily="18" charset="0"/>
                      </a:rPr>
                      <m:t>=</m:t>
                    </m:r>
                    <m:r>
                      <a:rPr lang="ar-SA" i="1">
                        <a:latin typeface="Cambria Math" panose="02040503050406030204" pitchFamily="18" charset="0"/>
                      </a:rPr>
                      <m:t>𝑚</m:t>
                    </m:r>
                    <m:r>
                      <a:rPr lang="ar-SA">
                        <a:latin typeface="Cambria Math" panose="02040503050406030204" pitchFamily="18" charset="0"/>
                      </a:rPr>
                      <m:t>×</m:t>
                    </m:r>
                    <m:r>
                      <a:rPr lang="ar-SA" i="1">
                        <a:latin typeface="Cambria Math" panose="02040503050406030204" pitchFamily="18" charset="0"/>
                      </a:rPr>
                      <m:t>𝑎</m:t>
                    </m:r>
                    <m:r>
                      <a:rPr lang="ar-SA">
                        <a:latin typeface="Cambria Math" panose="02040503050406030204" pitchFamily="18" charset="0"/>
                      </a:rPr>
                      <m:t>=</m:t>
                    </m:r>
                    <m:r>
                      <a:rPr lang="fa-IR" b="0" i="0" smtClean="0">
                        <a:latin typeface="Cambria Math" panose="02040503050406030204" pitchFamily="18" charset="0"/>
                      </a:rPr>
                      <m:t>25</m:t>
                    </m:r>
                    <m:r>
                      <a:rPr lang="ar-SA">
                        <a:latin typeface="Cambria Math" panose="02040503050406030204" pitchFamily="18" charset="0"/>
                      </a:rPr>
                      <m:t>×</m:t>
                    </m:r>
                    <m:r>
                      <a:rPr lang="fa-IR" b="0" i="0" smtClean="0">
                        <a:latin typeface="Cambria Math" panose="02040503050406030204" pitchFamily="18" charset="0"/>
                      </a:rPr>
                      <m:t>5</m:t>
                    </m:r>
                    <m:r>
                      <a:rPr lang="ar-SA">
                        <a:latin typeface="Cambria Math" panose="02040503050406030204" pitchFamily="18" charset="0"/>
                      </a:rPr>
                      <m:t>=</m:t>
                    </m:r>
                    <m:r>
                      <m:rPr>
                        <m:nor/>
                      </m:rPr>
                      <a:rPr lang="fa-IR" b="0" i="1" smtClean="0">
                        <a:latin typeface="Cambria Math" panose="02040503050406030204" pitchFamily="18" charset="0"/>
                      </a:rPr>
                      <m:t>125</m:t>
                    </m:r>
                    <m:r>
                      <m:rPr>
                        <m:nor/>
                      </m:rPr>
                      <a:rPr lang="ar-SA" i="1"/>
                      <m:t>  </m:t>
                    </m:r>
                    <m:r>
                      <a:rPr lang="ar-SA" i="1">
                        <a:latin typeface="Cambria Math" panose="02040503050406030204" pitchFamily="18" charset="0"/>
                      </a:rPr>
                      <m:t>𝑁</m:t>
                    </m:r>
                  </m:oMath>
                </a14:m>
                <a:endParaRPr lang="ar-SA" dirty="0"/>
              </a:p>
            </p:txBody>
          </p:sp>
        </mc:Choice>
        <mc:Fallback xmlns="">
          <p:sp>
            <p:nvSpPr>
              <p:cNvPr id="3" name="Content Placeholder 2">
                <a:extLst>
                  <a:ext uri="{FF2B5EF4-FFF2-40B4-BE49-F238E27FC236}">
                    <a16:creationId xmlns:a16="http://schemas.microsoft.com/office/drawing/2014/main" id="{9CE2F013-ABC2-06EC-4BF7-22B99FA83997}"/>
                  </a:ext>
                </a:extLst>
              </p:cNvPr>
              <p:cNvSpPr>
                <a:spLocks noGrp="1" noRot="1" noChangeAspect="1" noMove="1" noResize="1" noEditPoints="1" noAdjustHandles="1" noChangeArrowheads="1" noChangeShapeType="1" noTextEdit="1"/>
              </p:cNvSpPr>
              <p:nvPr>
                <p:ph idx="1"/>
              </p:nvPr>
            </p:nvSpPr>
            <p:spPr>
              <a:blipFill>
                <a:blip r:embed="rId2"/>
                <a:stretch>
                  <a:fillRect t="-2381" r="-1043"/>
                </a:stretch>
              </a:blipFill>
            </p:spPr>
            <p:txBody>
              <a:bodyPr/>
              <a:lstStyle/>
              <a:p>
                <a:r>
                  <a:rPr lang="en-AU">
                    <a:noFill/>
                  </a:rPr>
                  <a:t> </a:t>
                </a:r>
              </a:p>
            </p:txBody>
          </p:sp>
        </mc:Fallback>
      </mc:AlternateContent>
    </p:spTree>
    <p:extLst>
      <p:ext uri="{BB962C8B-B14F-4D97-AF65-F5344CB8AC3E}">
        <p14:creationId xmlns:p14="http://schemas.microsoft.com/office/powerpoint/2010/main" val="1035523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023F2-CCCF-A033-F175-8A84B375C0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DA2974-2561-5798-E558-F34C211B8BD6}"/>
              </a:ext>
            </a:extLst>
          </p:cNvPr>
          <p:cNvSpPr>
            <a:spLocks noGrp="1"/>
          </p:cNvSpPr>
          <p:nvPr>
            <p:ph type="title"/>
          </p:nvPr>
        </p:nvSpPr>
        <p:spPr/>
        <p:txBody>
          <a:bodyPr/>
          <a:lstStyle/>
          <a:p>
            <a:pPr algn="ctr" rtl="1"/>
            <a:r>
              <a:rPr lang="ar-SA" b="1" dirty="0"/>
              <a:t>سوالات فعالیت صنفی</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6B21814-36C6-60ED-D8C6-688D3198BEAA}"/>
                  </a:ext>
                </a:extLst>
              </p:cNvPr>
              <p:cNvSpPr>
                <a:spLocks noGrp="1"/>
              </p:cNvSpPr>
              <p:nvPr>
                <p:ph idx="1"/>
              </p:nvPr>
            </p:nvSpPr>
            <p:spPr/>
            <p:txBody>
              <a:bodyPr/>
              <a:lstStyle/>
              <a:p>
                <a:pPr algn="r" rtl="1"/>
                <a:r>
                  <a:rPr lang="ar-SA" b="1" dirty="0"/>
                  <a:t>سوال 1:</a:t>
                </a:r>
                <a:br>
                  <a:rPr lang="ar-SA" dirty="0"/>
                </a:br>
                <a:r>
                  <a:rPr lang="ar-SA" dirty="0"/>
                  <a:t>قوه چیست؟ یک مثال از زندگی روزمره بنویسید.</a:t>
                </a:r>
              </a:p>
              <a:p>
                <a:pPr algn="r" rtl="1"/>
                <a:r>
                  <a:rPr lang="ar-SA" b="1" dirty="0"/>
                  <a:t>سوال 2:</a:t>
                </a:r>
                <a:br>
                  <a:rPr lang="ar-SA" dirty="0"/>
                </a:br>
                <a:r>
                  <a:rPr lang="ar-SA" dirty="0"/>
                  <a:t>واحد اصلی قوه در سیستم </a:t>
                </a:r>
                <a:r>
                  <a:rPr lang="en-AU" dirty="0"/>
                  <a:t>SI </a:t>
                </a:r>
                <a:r>
                  <a:rPr lang="ar-SA" dirty="0"/>
                  <a:t>چیست؟</a:t>
                </a:r>
              </a:p>
              <a:p>
                <a:pPr algn="r" rtl="1"/>
                <a:r>
                  <a:rPr lang="ar-SA" b="1" dirty="0"/>
                  <a:t>سوال 3:</a:t>
                </a:r>
                <a:br>
                  <a:rPr lang="ar-SA" dirty="0"/>
                </a:br>
                <a:r>
                  <a:rPr lang="ar-SA" dirty="0"/>
                  <a:t>اگر </a:t>
                </a:r>
                <a:r>
                  <a:rPr lang="fa-IR" dirty="0"/>
                  <a:t>کتله</a:t>
                </a:r>
                <a:r>
                  <a:rPr lang="ar-SA" dirty="0"/>
                  <a:t> جسمی </a:t>
                </a:r>
                <a:r>
                  <a:rPr lang="ar-SA" b="1" dirty="0"/>
                  <a:t>2 </a:t>
                </a:r>
                <a:r>
                  <a:rPr lang="en-AU" b="1" dirty="0"/>
                  <a:t>kg</a:t>
                </a:r>
                <a:r>
                  <a:rPr lang="en-AU" dirty="0"/>
                  <a:t> </a:t>
                </a:r>
                <a:r>
                  <a:rPr lang="ar-SA" dirty="0"/>
                  <a:t>و شتاب آن </a:t>
                </a:r>
                <a:r>
                  <a:rPr lang="ar-SA" b="1" dirty="0"/>
                  <a:t>3 </a:t>
                </a:r>
                <a:r>
                  <a:rPr lang="en-AU" b="1" dirty="0"/>
                  <a:t>m/s²</a:t>
                </a:r>
                <a:r>
                  <a:rPr lang="en-AU" dirty="0"/>
                  <a:t> </a:t>
                </a:r>
                <a:r>
                  <a:rPr lang="ar-SA" dirty="0"/>
                  <a:t>باشد، مقدار قوه را حساب کنید.</a:t>
                </a:r>
              </a:p>
              <a:p>
                <a:pPr algn="r" rtl="1"/>
                <a:r>
                  <a:rPr lang="ar-SA" b="1" dirty="0"/>
                  <a:t>حل:</a:t>
                </a:r>
                <a:endParaRPr lang="ar-SA" dirty="0"/>
              </a:p>
              <a:p>
                <a:pPr algn="r" rtl="1"/>
                <a14:m>
                  <m:oMath xmlns:m="http://schemas.openxmlformats.org/officeDocument/2006/math">
                    <m:r>
                      <a:rPr lang="ar-SA" i="1">
                        <a:latin typeface="Cambria Math" panose="02040503050406030204" pitchFamily="18" charset="0"/>
                      </a:rPr>
                      <m:t>𝐹</m:t>
                    </m:r>
                    <m:r>
                      <a:rPr lang="ar-SA">
                        <a:latin typeface="Cambria Math" panose="02040503050406030204" pitchFamily="18" charset="0"/>
                      </a:rPr>
                      <m:t>=</m:t>
                    </m:r>
                    <m:r>
                      <a:rPr lang="ar-SA" i="1">
                        <a:latin typeface="Cambria Math" panose="02040503050406030204" pitchFamily="18" charset="0"/>
                      </a:rPr>
                      <m:t>𝑚</m:t>
                    </m:r>
                    <m:r>
                      <a:rPr lang="ar-SA">
                        <a:latin typeface="Cambria Math" panose="02040503050406030204" pitchFamily="18" charset="0"/>
                      </a:rPr>
                      <m:t>×</m:t>
                    </m:r>
                    <m:r>
                      <a:rPr lang="ar-SA" i="1">
                        <a:latin typeface="Cambria Math" panose="02040503050406030204" pitchFamily="18" charset="0"/>
                      </a:rPr>
                      <m:t>𝑎</m:t>
                    </m:r>
                    <m:r>
                      <a:rPr lang="ar-SA">
                        <a:latin typeface="Cambria Math" panose="02040503050406030204" pitchFamily="18" charset="0"/>
                      </a:rPr>
                      <m:t>=</m:t>
                    </m:r>
                    <m:r>
                      <a:rPr lang="ar-SA">
                        <a:latin typeface="Cambria Math" panose="02040503050406030204" pitchFamily="18" charset="0"/>
                      </a:rPr>
                      <m:t>2</m:t>
                    </m:r>
                    <m:r>
                      <a:rPr lang="ar-SA">
                        <a:latin typeface="Cambria Math" panose="02040503050406030204" pitchFamily="18" charset="0"/>
                      </a:rPr>
                      <m:t>×</m:t>
                    </m:r>
                    <m:r>
                      <a:rPr lang="ar-SA">
                        <a:latin typeface="Cambria Math" panose="02040503050406030204" pitchFamily="18" charset="0"/>
                      </a:rPr>
                      <m:t>3</m:t>
                    </m:r>
                    <m:r>
                      <a:rPr lang="ar-SA">
                        <a:latin typeface="Cambria Math" panose="02040503050406030204" pitchFamily="18" charset="0"/>
                      </a:rPr>
                      <m:t>=</m:t>
                    </m:r>
                    <m:r>
                      <a:rPr lang="ar-SA">
                        <a:latin typeface="Cambria Math" panose="02040503050406030204" pitchFamily="18" charset="0"/>
                      </a:rPr>
                      <m:t>6</m:t>
                    </m:r>
                    <m:r>
                      <m:rPr>
                        <m:nor/>
                      </m:rPr>
                      <a:rPr lang="ar-SA" i="1"/>
                      <m:t>  </m:t>
                    </m:r>
                    <m:r>
                      <a:rPr lang="ar-SA" i="1">
                        <a:latin typeface="Cambria Math" panose="02040503050406030204" pitchFamily="18" charset="0"/>
                      </a:rPr>
                      <m:t>𝑁</m:t>
                    </m:r>
                  </m:oMath>
                </a14:m>
                <a:endParaRPr lang="ar-SA" b="0" dirty="0"/>
              </a:p>
            </p:txBody>
          </p:sp>
        </mc:Choice>
        <mc:Fallback xmlns="">
          <p:sp>
            <p:nvSpPr>
              <p:cNvPr id="3" name="Content Placeholder 2">
                <a:extLst>
                  <a:ext uri="{FF2B5EF4-FFF2-40B4-BE49-F238E27FC236}">
                    <a16:creationId xmlns:a16="http://schemas.microsoft.com/office/drawing/2014/main" id="{D6B21814-36C6-60ED-D8C6-688D3198BEAA}"/>
                  </a:ext>
                </a:extLst>
              </p:cNvPr>
              <p:cNvSpPr>
                <a:spLocks noGrp="1" noRot="1" noChangeAspect="1" noMove="1" noResize="1" noEditPoints="1" noAdjustHandles="1" noChangeArrowheads="1" noChangeShapeType="1" noTextEdit="1"/>
              </p:cNvSpPr>
              <p:nvPr>
                <p:ph idx="1"/>
              </p:nvPr>
            </p:nvSpPr>
            <p:spPr>
              <a:blipFill>
                <a:blip r:embed="rId2"/>
                <a:stretch>
                  <a:fillRect t="-2381" r="-1043"/>
                </a:stretch>
              </a:blipFill>
            </p:spPr>
            <p:txBody>
              <a:bodyPr/>
              <a:lstStyle/>
              <a:p>
                <a:r>
                  <a:rPr lang="en-AU">
                    <a:noFill/>
                  </a:rPr>
                  <a:t> </a:t>
                </a:r>
              </a:p>
            </p:txBody>
          </p:sp>
        </mc:Fallback>
      </mc:AlternateContent>
    </p:spTree>
    <p:extLst>
      <p:ext uri="{BB962C8B-B14F-4D97-AF65-F5344CB8AC3E}">
        <p14:creationId xmlns:p14="http://schemas.microsoft.com/office/powerpoint/2010/main" val="2489904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30653-0B41-C56E-B9BE-34F5787B3DCE}"/>
              </a:ext>
            </a:extLst>
          </p:cNvPr>
          <p:cNvSpPr>
            <a:spLocks noGrp="1"/>
          </p:cNvSpPr>
          <p:nvPr>
            <p:ph type="title"/>
          </p:nvPr>
        </p:nvSpPr>
        <p:spPr/>
        <p:txBody>
          <a:bodyPr/>
          <a:lstStyle/>
          <a:p>
            <a:pPr algn="ctr"/>
            <a:r>
              <a:rPr lang="fa-IR" dirty="0"/>
              <a:t>اهمیت اندازه گیری</a:t>
            </a:r>
            <a:endParaRPr lang="en-US" dirty="0"/>
          </a:p>
        </p:txBody>
      </p:sp>
      <p:sp>
        <p:nvSpPr>
          <p:cNvPr id="3" name="Content Placeholder 2">
            <a:extLst>
              <a:ext uri="{FF2B5EF4-FFF2-40B4-BE49-F238E27FC236}">
                <a16:creationId xmlns:a16="http://schemas.microsoft.com/office/drawing/2014/main" id="{AB90310F-9A9A-2090-6D25-65B8DA984E5E}"/>
              </a:ext>
            </a:extLst>
          </p:cNvPr>
          <p:cNvSpPr>
            <a:spLocks noGrp="1"/>
          </p:cNvSpPr>
          <p:nvPr>
            <p:ph idx="1"/>
          </p:nvPr>
        </p:nvSpPr>
        <p:spPr/>
        <p:txBody>
          <a:bodyPr/>
          <a:lstStyle/>
          <a:p>
            <a:pPr algn="r" rtl="1"/>
            <a:r>
              <a:rPr lang="fa-IR" dirty="0"/>
              <a:t>اندازه گیری به اندازه ای اهمیت دارد که ما نمیتوانیم زندگی روزمرّه خویش را بدون اندازه گیری پیش ببریم به طورمثال برای پیش بردن هرکاری به اندازه گیری ضرورت است به طورمثال برای خریدن اجناس ازاندازه گیری استفاده میکنیم (کتله، طول، مساحت وغیره)</a:t>
            </a:r>
            <a:endParaRPr lang="en-US" dirty="0"/>
          </a:p>
          <a:p>
            <a:pPr algn="r" rtl="1"/>
            <a:r>
              <a:rPr lang="fa-IR" dirty="0"/>
              <a:t>اندازه گیری به دوشکل مستقیم وغیرمستقیم است مانند اندازه گیری طول، مساحت وغیره که به شکل مستقیم صورت میگیرد</a:t>
            </a:r>
          </a:p>
          <a:p>
            <a:pPr algn="r" rtl="1"/>
            <a:r>
              <a:rPr lang="fa-IR" dirty="0"/>
              <a:t>بخش دیگری ازاندازه گیری به شکل غیرمستقیم است مانند اندازه گیری درجه حرارت آهن درحال ذوب درکوره ذوب آهن وغیره </a:t>
            </a:r>
            <a:endParaRPr lang="en-US" dirty="0"/>
          </a:p>
        </p:txBody>
      </p:sp>
    </p:spTree>
    <p:extLst>
      <p:ext uri="{BB962C8B-B14F-4D97-AF65-F5344CB8AC3E}">
        <p14:creationId xmlns:p14="http://schemas.microsoft.com/office/powerpoint/2010/main" val="1015087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941E6-71E9-C37C-54CC-761A0533791E}"/>
              </a:ext>
            </a:extLst>
          </p:cNvPr>
          <p:cNvSpPr>
            <a:spLocks noGrp="1"/>
          </p:cNvSpPr>
          <p:nvPr>
            <p:ph type="title"/>
          </p:nvPr>
        </p:nvSpPr>
        <p:spPr/>
        <p:txBody>
          <a:bodyPr/>
          <a:lstStyle/>
          <a:p>
            <a:pPr algn="ctr" rtl="1"/>
            <a:r>
              <a:rPr lang="fa-IR" dirty="0"/>
              <a:t>قوه سنج یا دینامومتر</a:t>
            </a:r>
            <a:endParaRPr lang="en-US" dirty="0"/>
          </a:p>
        </p:txBody>
      </p:sp>
      <p:sp>
        <p:nvSpPr>
          <p:cNvPr id="3" name="Content Placeholder 2">
            <a:extLst>
              <a:ext uri="{FF2B5EF4-FFF2-40B4-BE49-F238E27FC236}">
                <a16:creationId xmlns:a16="http://schemas.microsoft.com/office/drawing/2014/main" id="{090340A8-E833-671F-0D5B-975304BEE024}"/>
              </a:ext>
            </a:extLst>
          </p:cNvPr>
          <p:cNvSpPr>
            <a:spLocks noGrp="1"/>
          </p:cNvSpPr>
          <p:nvPr>
            <p:ph idx="1"/>
          </p:nvPr>
        </p:nvSpPr>
        <p:spPr/>
        <p:txBody>
          <a:bodyPr/>
          <a:lstStyle/>
          <a:p>
            <a:pPr algn="r" rtl="1"/>
            <a:r>
              <a:rPr lang="fa-IR" dirty="0"/>
              <a:t>قوه سنج ها ترازوهای فنری یا فشاری میباشند که اوزان مختلف را بالای آنها گذاشته ویا آویزان میکنیم که این قوه سنج ها متنوع بوده وهرکدام آنها نظربه کاربرد ودقت شان استفاده میشود درزیرچند نمونه ازقوه سنج ها نشان داده شده است</a:t>
            </a:r>
          </a:p>
          <a:p>
            <a:pPr marL="0" indent="0" algn="ctr" rtl="1">
              <a:buNone/>
            </a:pPr>
            <a:endParaRPr lang="en-US" dirty="0"/>
          </a:p>
        </p:txBody>
      </p:sp>
      <p:pic>
        <p:nvPicPr>
          <p:cNvPr id="7" name="Picture 6">
            <a:extLst>
              <a:ext uri="{FF2B5EF4-FFF2-40B4-BE49-F238E27FC236}">
                <a16:creationId xmlns:a16="http://schemas.microsoft.com/office/drawing/2014/main" id="{0833F8D6-2539-1D87-6F6F-C207593130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5269" y="3140573"/>
            <a:ext cx="2267270" cy="2823499"/>
          </a:xfrm>
          <a:prstGeom prst="rect">
            <a:avLst/>
          </a:prstGeom>
        </p:spPr>
      </p:pic>
      <p:pic>
        <p:nvPicPr>
          <p:cNvPr id="9" name="Picture 8">
            <a:extLst>
              <a:ext uri="{FF2B5EF4-FFF2-40B4-BE49-F238E27FC236}">
                <a16:creationId xmlns:a16="http://schemas.microsoft.com/office/drawing/2014/main" id="{55073B03-E5DA-540B-8967-E92C9D468A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4999" y="3140573"/>
            <a:ext cx="1393473" cy="2818796"/>
          </a:xfrm>
          <a:prstGeom prst="rect">
            <a:avLst/>
          </a:prstGeom>
        </p:spPr>
      </p:pic>
      <p:pic>
        <p:nvPicPr>
          <p:cNvPr id="11" name="Picture 10">
            <a:extLst>
              <a:ext uri="{FF2B5EF4-FFF2-40B4-BE49-F238E27FC236}">
                <a16:creationId xmlns:a16="http://schemas.microsoft.com/office/drawing/2014/main" id="{8769437A-8715-897E-5E8E-C062D15B01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9838" y="3140573"/>
            <a:ext cx="2564938" cy="3077925"/>
          </a:xfrm>
          <a:prstGeom prst="rect">
            <a:avLst/>
          </a:prstGeom>
        </p:spPr>
      </p:pic>
      <p:pic>
        <p:nvPicPr>
          <p:cNvPr id="13" name="Picture 12">
            <a:extLst>
              <a:ext uri="{FF2B5EF4-FFF2-40B4-BE49-F238E27FC236}">
                <a16:creationId xmlns:a16="http://schemas.microsoft.com/office/drawing/2014/main" id="{14480235-3F25-89C9-CCA2-A106D10CA2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883" y="3429000"/>
            <a:ext cx="4076678" cy="2370801"/>
          </a:xfrm>
          <a:prstGeom prst="rect">
            <a:avLst/>
          </a:prstGeom>
        </p:spPr>
      </p:pic>
    </p:spTree>
    <p:extLst>
      <p:ext uri="{BB962C8B-B14F-4D97-AF65-F5344CB8AC3E}">
        <p14:creationId xmlns:p14="http://schemas.microsoft.com/office/powerpoint/2010/main" val="1915832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81968-EC69-D299-1FC1-78E13959E8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2E8EF0-35EB-1548-3465-5F6BB22CD628}"/>
              </a:ext>
            </a:extLst>
          </p:cNvPr>
          <p:cNvSpPr>
            <a:spLocks noGrp="1"/>
          </p:cNvSpPr>
          <p:nvPr>
            <p:ph type="title"/>
          </p:nvPr>
        </p:nvSpPr>
        <p:spPr/>
        <p:txBody>
          <a:bodyPr/>
          <a:lstStyle/>
          <a:p>
            <a:pPr algn="ctr" rtl="1"/>
            <a:r>
              <a:rPr lang="en-AU" b="1" dirty="0"/>
              <a:t>🧰 </a:t>
            </a:r>
            <a:r>
              <a:rPr lang="ar-SA" b="1" dirty="0"/>
              <a:t>انواع قوه‌سنج</a:t>
            </a:r>
          </a:p>
        </p:txBody>
      </p:sp>
      <p:sp>
        <p:nvSpPr>
          <p:cNvPr id="3" name="Content Placeholder 2">
            <a:extLst>
              <a:ext uri="{FF2B5EF4-FFF2-40B4-BE49-F238E27FC236}">
                <a16:creationId xmlns:a16="http://schemas.microsoft.com/office/drawing/2014/main" id="{99934D9D-506E-8937-C957-502B957B0586}"/>
              </a:ext>
            </a:extLst>
          </p:cNvPr>
          <p:cNvSpPr>
            <a:spLocks noGrp="1"/>
          </p:cNvSpPr>
          <p:nvPr>
            <p:ph idx="1"/>
          </p:nvPr>
        </p:nvSpPr>
        <p:spPr>
          <a:xfrm>
            <a:off x="1027044" y="1644390"/>
            <a:ext cx="10515600" cy="4351338"/>
          </a:xfrm>
        </p:spPr>
        <p:txBody>
          <a:bodyPr/>
          <a:lstStyle/>
          <a:p>
            <a:pPr algn="r" rtl="1"/>
            <a:r>
              <a:rPr lang="ar-SA" dirty="0"/>
              <a:t>1️⃣ قوه‌سنج فنری عمودی</a:t>
            </a:r>
            <a:br>
              <a:rPr lang="ar-SA" dirty="0"/>
            </a:br>
            <a:r>
              <a:rPr lang="ar-SA" dirty="0"/>
              <a:t>2️⃣ قوه‌سنج آویزی</a:t>
            </a:r>
            <a:br>
              <a:rPr lang="ar-SA" dirty="0"/>
            </a:br>
            <a:r>
              <a:rPr lang="ar-SA" dirty="0"/>
              <a:t>3️⃣ قوه‌سنج دیجیتالی</a:t>
            </a:r>
            <a:br>
              <a:rPr lang="ar-SA" dirty="0"/>
            </a:br>
            <a:r>
              <a:rPr lang="ar-SA" dirty="0"/>
              <a:t>4️⃣ قوه‌سنج آزمایشگاهی</a:t>
            </a:r>
          </a:p>
          <a:p>
            <a:pPr algn="r" rtl="1"/>
            <a:r>
              <a:rPr lang="ar-SA" dirty="0"/>
              <a:t>هرکدام نظر به </a:t>
            </a:r>
            <a:r>
              <a:rPr lang="ar-SA" b="1" dirty="0"/>
              <a:t>دقت و کاربرد</a:t>
            </a:r>
            <a:r>
              <a:rPr lang="ar-SA" dirty="0"/>
              <a:t> استفاده می‌شوند.</a:t>
            </a:r>
          </a:p>
          <a:p>
            <a:pPr marL="0" indent="0" algn="ctr" rtl="1">
              <a:buNone/>
            </a:pPr>
            <a:endParaRPr lang="en-US" dirty="0"/>
          </a:p>
        </p:txBody>
      </p:sp>
      <p:pic>
        <p:nvPicPr>
          <p:cNvPr id="7" name="Picture 6">
            <a:extLst>
              <a:ext uri="{FF2B5EF4-FFF2-40B4-BE49-F238E27FC236}">
                <a16:creationId xmlns:a16="http://schemas.microsoft.com/office/drawing/2014/main" id="{86EEAD0E-9674-B97B-86C8-7A7F0F7D6F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9203" y="3885871"/>
            <a:ext cx="2267270" cy="2823499"/>
          </a:xfrm>
          <a:prstGeom prst="rect">
            <a:avLst/>
          </a:prstGeom>
        </p:spPr>
      </p:pic>
      <p:pic>
        <p:nvPicPr>
          <p:cNvPr id="9" name="Picture 8">
            <a:extLst>
              <a:ext uri="{FF2B5EF4-FFF2-40B4-BE49-F238E27FC236}">
                <a16:creationId xmlns:a16="http://schemas.microsoft.com/office/drawing/2014/main" id="{F8D67C38-D357-0C3C-EDDC-80BFFE5BAD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108" y="3846443"/>
            <a:ext cx="1393473" cy="2818796"/>
          </a:xfrm>
          <a:prstGeom prst="rect">
            <a:avLst/>
          </a:prstGeom>
        </p:spPr>
      </p:pic>
      <p:pic>
        <p:nvPicPr>
          <p:cNvPr id="11" name="Picture 10">
            <a:extLst>
              <a:ext uri="{FF2B5EF4-FFF2-40B4-BE49-F238E27FC236}">
                <a16:creationId xmlns:a16="http://schemas.microsoft.com/office/drawing/2014/main" id="{7B54A98F-1989-27B9-D7A2-B9B561ED5C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8118" y="1337126"/>
            <a:ext cx="2564938" cy="3077925"/>
          </a:xfrm>
          <a:prstGeom prst="rect">
            <a:avLst/>
          </a:prstGeom>
        </p:spPr>
      </p:pic>
      <p:pic>
        <p:nvPicPr>
          <p:cNvPr id="13" name="Picture 12">
            <a:extLst>
              <a:ext uri="{FF2B5EF4-FFF2-40B4-BE49-F238E27FC236}">
                <a16:creationId xmlns:a16="http://schemas.microsoft.com/office/drawing/2014/main" id="{194E31EA-2C26-831F-5036-614260FAEC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831" y="1690688"/>
            <a:ext cx="3706899" cy="2155755"/>
          </a:xfrm>
          <a:prstGeom prst="rect">
            <a:avLst/>
          </a:prstGeom>
        </p:spPr>
      </p:pic>
    </p:spTree>
    <p:extLst>
      <p:ext uri="{BB962C8B-B14F-4D97-AF65-F5344CB8AC3E}">
        <p14:creationId xmlns:p14="http://schemas.microsoft.com/office/powerpoint/2010/main" val="2587159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5EFDC-8B61-1671-59F3-69150A8A4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21EC57-7769-9C12-7722-E1226980E1CA}"/>
              </a:ext>
            </a:extLst>
          </p:cNvPr>
          <p:cNvSpPr>
            <a:spLocks noGrp="1"/>
          </p:cNvSpPr>
          <p:nvPr>
            <p:ph type="title"/>
          </p:nvPr>
        </p:nvSpPr>
        <p:spPr/>
        <p:txBody>
          <a:bodyPr/>
          <a:lstStyle/>
          <a:p>
            <a:pPr algn="r" rtl="1"/>
            <a:r>
              <a:rPr lang="en-AU" b="1" dirty="0"/>
              <a:t>🌟 </a:t>
            </a:r>
            <a:r>
              <a:rPr lang="ar-SA" b="1" dirty="0"/>
              <a:t>سوالات</a:t>
            </a:r>
            <a:r>
              <a:rPr lang="fa-IR" b="1" dirty="0"/>
              <a:t> صنفی</a:t>
            </a:r>
            <a:r>
              <a:rPr lang="ar-SA" b="1" dirty="0"/>
              <a:t> (برای بحث صنفی)</a:t>
            </a:r>
          </a:p>
        </p:txBody>
      </p:sp>
      <p:sp>
        <p:nvSpPr>
          <p:cNvPr id="3" name="Content Placeholder 2">
            <a:extLst>
              <a:ext uri="{FF2B5EF4-FFF2-40B4-BE49-F238E27FC236}">
                <a16:creationId xmlns:a16="http://schemas.microsoft.com/office/drawing/2014/main" id="{BAE69898-C03C-CDD9-D12F-02620B53E8CE}"/>
              </a:ext>
            </a:extLst>
          </p:cNvPr>
          <p:cNvSpPr>
            <a:spLocks noGrp="1"/>
          </p:cNvSpPr>
          <p:nvPr>
            <p:ph idx="1"/>
          </p:nvPr>
        </p:nvSpPr>
        <p:spPr>
          <a:xfrm>
            <a:off x="1027044" y="1644390"/>
            <a:ext cx="10515600" cy="4351338"/>
          </a:xfrm>
        </p:spPr>
        <p:txBody>
          <a:bodyPr/>
          <a:lstStyle/>
          <a:p>
            <a:pPr algn="r" rtl="1"/>
            <a:r>
              <a:rPr lang="en-AU" dirty="0"/>
              <a:t>💬 </a:t>
            </a:r>
            <a:r>
              <a:rPr lang="ar-SA" dirty="0"/>
              <a:t>اگر روی زمین ماه باشیم، قوه‌سنج چه عددی نشان می‌دهد؟ چرا؟</a:t>
            </a:r>
            <a:br>
              <a:rPr lang="ar-SA" dirty="0"/>
            </a:br>
            <a:r>
              <a:rPr lang="en-AU" dirty="0"/>
              <a:t>💬 </a:t>
            </a:r>
            <a:r>
              <a:rPr lang="ar-SA" dirty="0"/>
              <a:t>آیا وزن و </a:t>
            </a:r>
            <a:r>
              <a:rPr lang="fa-IR" dirty="0"/>
              <a:t>کتله</a:t>
            </a:r>
            <a:r>
              <a:rPr lang="ar-SA" dirty="0"/>
              <a:t> یکی است؟ فرق‌شان چیست؟</a:t>
            </a:r>
            <a:br>
              <a:rPr lang="ar-SA" dirty="0"/>
            </a:br>
            <a:r>
              <a:rPr lang="en-AU" dirty="0"/>
              <a:t>💬 </a:t>
            </a:r>
            <a:r>
              <a:rPr lang="ar-SA" dirty="0"/>
              <a:t>چرا قوه‌سنج باید صفر تنظیم باشد؟</a:t>
            </a:r>
          </a:p>
          <a:p>
            <a:pPr marL="0" indent="0" algn="ctr" rtl="1">
              <a:buNone/>
            </a:pPr>
            <a:endParaRPr lang="en-US" dirty="0"/>
          </a:p>
        </p:txBody>
      </p:sp>
    </p:spTree>
    <p:extLst>
      <p:ext uri="{BB962C8B-B14F-4D97-AF65-F5344CB8AC3E}">
        <p14:creationId xmlns:p14="http://schemas.microsoft.com/office/powerpoint/2010/main" val="3429972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6CF2F-1019-CD7D-9890-1E097C3E4C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1A5AB5-C5FA-994E-0A9A-1ACC8FEB7F4B}"/>
              </a:ext>
            </a:extLst>
          </p:cNvPr>
          <p:cNvSpPr>
            <a:spLocks noGrp="1"/>
          </p:cNvSpPr>
          <p:nvPr>
            <p:ph type="title"/>
          </p:nvPr>
        </p:nvSpPr>
        <p:spPr/>
        <p:txBody>
          <a:bodyPr/>
          <a:lstStyle/>
          <a:p>
            <a:pPr algn="ctr" rtl="1"/>
            <a:r>
              <a:rPr lang="en-AU" b="1" dirty="0"/>
              <a:t>🌟 </a:t>
            </a:r>
            <a:r>
              <a:rPr lang="ar-SA" b="1" dirty="0"/>
              <a:t> (</a:t>
            </a:r>
            <a:r>
              <a:rPr lang="fa-IR" b="1" dirty="0"/>
              <a:t>کارخانگی</a:t>
            </a:r>
            <a:r>
              <a:rPr lang="ar-SA" b="1" dirty="0"/>
              <a:t>)</a:t>
            </a:r>
          </a:p>
        </p:txBody>
      </p:sp>
      <p:sp>
        <p:nvSpPr>
          <p:cNvPr id="3" name="Content Placeholder 2">
            <a:extLst>
              <a:ext uri="{FF2B5EF4-FFF2-40B4-BE49-F238E27FC236}">
                <a16:creationId xmlns:a16="http://schemas.microsoft.com/office/drawing/2014/main" id="{49A533F2-87F6-57AE-0D77-0F87BB13C99D}"/>
              </a:ext>
            </a:extLst>
          </p:cNvPr>
          <p:cNvSpPr>
            <a:spLocks noGrp="1"/>
          </p:cNvSpPr>
          <p:nvPr>
            <p:ph idx="1"/>
          </p:nvPr>
        </p:nvSpPr>
        <p:spPr>
          <a:xfrm>
            <a:off x="1027044" y="1644390"/>
            <a:ext cx="10515600" cy="4351338"/>
          </a:xfrm>
        </p:spPr>
        <p:txBody>
          <a:bodyPr/>
          <a:lstStyle/>
          <a:p>
            <a:pPr algn="r" rtl="1"/>
            <a:r>
              <a:rPr lang="ar-SA" dirty="0"/>
              <a:t>به سوالات زیر جواب بده</a:t>
            </a:r>
            <a:r>
              <a:rPr lang="fa-IR" dirty="0"/>
              <a:t>ید</a:t>
            </a:r>
            <a:r>
              <a:rPr lang="ar-SA" dirty="0"/>
              <a:t>:</a:t>
            </a:r>
          </a:p>
          <a:p>
            <a:pPr algn="r" rtl="1"/>
            <a:r>
              <a:rPr lang="ar-SA" dirty="0"/>
              <a:t>1️⃣ قوه‌سنج چیست؟</a:t>
            </a:r>
            <a:br>
              <a:rPr lang="ar-SA" dirty="0"/>
            </a:br>
            <a:r>
              <a:rPr lang="ar-SA" dirty="0"/>
              <a:t>2️⃣ چرا در قوه‌سنج از فنر استفاده می‌شود؟</a:t>
            </a:r>
            <a:br>
              <a:rPr lang="ar-SA" dirty="0"/>
            </a:br>
            <a:r>
              <a:rPr lang="ar-SA" dirty="0"/>
              <a:t>3️⃣ فرق قوه‌سنج و ترازو چیست؟</a:t>
            </a:r>
            <a:br>
              <a:rPr lang="ar-SA" dirty="0"/>
            </a:br>
            <a:r>
              <a:rPr lang="ar-SA" dirty="0"/>
              <a:t>4️⃣ یک کاربرد قوه‌سنج در زندگی بنویس</a:t>
            </a:r>
          </a:p>
          <a:p>
            <a:pPr marL="0" indent="0" algn="ctr" rtl="1">
              <a:buNone/>
            </a:pPr>
            <a:endParaRPr lang="en-US" dirty="0"/>
          </a:p>
        </p:txBody>
      </p:sp>
    </p:spTree>
    <p:extLst>
      <p:ext uri="{BB962C8B-B14F-4D97-AF65-F5344CB8AC3E}">
        <p14:creationId xmlns:p14="http://schemas.microsoft.com/office/powerpoint/2010/main" val="3132943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AD23B-651D-6A8C-7908-3C9680E38AB5}"/>
              </a:ext>
            </a:extLst>
          </p:cNvPr>
          <p:cNvSpPr>
            <a:spLocks noGrp="1"/>
          </p:cNvSpPr>
          <p:nvPr>
            <p:ph type="title"/>
          </p:nvPr>
        </p:nvSpPr>
        <p:spPr/>
        <p:txBody>
          <a:bodyPr/>
          <a:lstStyle/>
          <a:p>
            <a:pPr algn="ctr" rtl="1"/>
            <a:r>
              <a:rPr lang="fa-IR" dirty="0"/>
              <a:t>خاصیت وکتوری قوه</a:t>
            </a:r>
            <a:endParaRPr lang="en-US" dirty="0"/>
          </a:p>
        </p:txBody>
      </p:sp>
      <p:sp>
        <p:nvSpPr>
          <p:cNvPr id="3" name="Content Placeholder 2">
            <a:extLst>
              <a:ext uri="{FF2B5EF4-FFF2-40B4-BE49-F238E27FC236}">
                <a16:creationId xmlns:a16="http://schemas.microsoft.com/office/drawing/2014/main" id="{3D6D68C7-F3B9-38D6-DDA8-3A93ACE86D11}"/>
              </a:ext>
            </a:extLst>
          </p:cNvPr>
          <p:cNvSpPr>
            <a:spLocks noGrp="1"/>
          </p:cNvSpPr>
          <p:nvPr>
            <p:ph idx="1"/>
          </p:nvPr>
        </p:nvSpPr>
        <p:spPr/>
        <p:txBody>
          <a:bodyPr/>
          <a:lstStyle/>
          <a:p>
            <a:pPr algn="r" rtl="1"/>
            <a:r>
              <a:rPr lang="fa-IR" dirty="0"/>
              <a:t>همان طورکه وکتوردارای مقدار، واحدمعیاری وجهت میباشد قوه نیزازکمیت های وکتوری بوده ودارای جهت میباشد پس قوه دارای جهت بوده وجسم را درجهت قوه وارده بیجا میکند</a:t>
            </a:r>
            <a:endParaRPr lang="en-US" dirty="0"/>
          </a:p>
          <a:p>
            <a:pPr marL="0" indent="0" algn="ctr" rtl="1">
              <a:buNone/>
            </a:pPr>
            <a:endParaRPr lang="en-US" dirty="0"/>
          </a:p>
        </p:txBody>
      </p:sp>
      <p:pic>
        <p:nvPicPr>
          <p:cNvPr id="6" name="Picture 5">
            <a:extLst>
              <a:ext uri="{FF2B5EF4-FFF2-40B4-BE49-F238E27FC236}">
                <a16:creationId xmlns:a16="http://schemas.microsoft.com/office/drawing/2014/main" id="{EEAA3725-E839-4514-FCD0-5AEDB13D7A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5937" y="3024571"/>
            <a:ext cx="5820126" cy="2871262"/>
          </a:xfrm>
          <a:prstGeom prst="rect">
            <a:avLst/>
          </a:prstGeom>
        </p:spPr>
      </p:pic>
    </p:spTree>
    <p:extLst>
      <p:ext uri="{BB962C8B-B14F-4D97-AF65-F5344CB8AC3E}">
        <p14:creationId xmlns:p14="http://schemas.microsoft.com/office/powerpoint/2010/main" val="1964659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68E45-4313-A9C1-FA57-49171C06E570}"/>
              </a:ext>
            </a:extLst>
          </p:cNvPr>
          <p:cNvSpPr>
            <a:spLocks noGrp="1"/>
          </p:cNvSpPr>
          <p:nvPr>
            <p:ph type="title"/>
          </p:nvPr>
        </p:nvSpPr>
        <p:spPr/>
        <p:txBody>
          <a:bodyPr/>
          <a:lstStyle/>
          <a:p>
            <a:pPr algn="ctr"/>
            <a:r>
              <a:rPr lang="fa-IR" dirty="0"/>
              <a:t>فصل سوم</a:t>
            </a:r>
            <a:br>
              <a:rPr lang="fa-IR" dirty="0"/>
            </a:br>
            <a:r>
              <a:rPr lang="fa-IR" dirty="0"/>
              <a:t>کار، انرژی وتوان</a:t>
            </a:r>
            <a:endParaRPr lang="en-US" dirty="0"/>
          </a:p>
        </p:txBody>
      </p:sp>
      <p:sp>
        <p:nvSpPr>
          <p:cNvPr id="3" name="Content Placeholder 2">
            <a:extLst>
              <a:ext uri="{FF2B5EF4-FFF2-40B4-BE49-F238E27FC236}">
                <a16:creationId xmlns:a16="http://schemas.microsoft.com/office/drawing/2014/main" id="{975BD052-99F8-66D6-BF13-F29B0CADCBA3}"/>
              </a:ext>
            </a:extLst>
          </p:cNvPr>
          <p:cNvSpPr>
            <a:spLocks noGrp="1"/>
          </p:cNvSpPr>
          <p:nvPr>
            <p:ph idx="1"/>
          </p:nvPr>
        </p:nvSpPr>
        <p:spPr/>
        <p:txBody>
          <a:bodyPr/>
          <a:lstStyle/>
          <a:p>
            <a:pPr algn="r" rtl="1"/>
            <a:r>
              <a:rPr lang="fa-IR" dirty="0"/>
              <a:t>کاردارای دومفهوم است مفهوم اولی برداشت مردم عوام ازکاراست واین برداشت آنست که هرکسی ازخانه بیرون رود وبه موقع برگشت به خانه پولی باخود بیاورد کارکرده است </a:t>
            </a:r>
          </a:p>
          <a:p>
            <a:pPr algn="r" rtl="1"/>
            <a:r>
              <a:rPr lang="fa-IR" dirty="0"/>
              <a:t>مفهوم دومی کارازنگاه دانشمندان علم فزیک است براساس نظریه دانشمندان علم فزیک </a:t>
            </a:r>
            <a:r>
              <a:rPr lang="fa-IR" u="sng" dirty="0"/>
              <a:t>کارعبارت ازحاصل ضرب قوه دریک فاصله است </a:t>
            </a:r>
            <a:r>
              <a:rPr lang="fa-IR" dirty="0"/>
              <a:t>ویا به عبارت دیگر</a:t>
            </a:r>
            <a:r>
              <a:rPr lang="fa-IR" u="sng" dirty="0"/>
              <a:t>هرگاه قوه یی بالای جسم وارد شود وجسم را درجهت قوه وارده بیجا سازد کاربالای جسم صورت گرفته است</a:t>
            </a:r>
          </a:p>
          <a:p>
            <a:pPr marL="0" indent="0" algn="ctr" rtl="1">
              <a:buNone/>
            </a:pPr>
            <a:endParaRPr lang="en-US" dirty="0"/>
          </a:p>
        </p:txBody>
      </p:sp>
      <p:pic>
        <p:nvPicPr>
          <p:cNvPr id="5" name="Picture 4">
            <a:extLst>
              <a:ext uri="{FF2B5EF4-FFF2-40B4-BE49-F238E27FC236}">
                <a16:creationId xmlns:a16="http://schemas.microsoft.com/office/drawing/2014/main" id="{C298FBE6-0F5F-C692-3CF6-FFD0FCD94B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6869" y="4400937"/>
            <a:ext cx="3258261" cy="1910963"/>
          </a:xfrm>
          <a:prstGeom prst="rect">
            <a:avLst/>
          </a:prstGeom>
        </p:spPr>
      </p:pic>
    </p:spTree>
    <p:extLst>
      <p:ext uri="{BB962C8B-B14F-4D97-AF65-F5344CB8AC3E}">
        <p14:creationId xmlns:p14="http://schemas.microsoft.com/office/powerpoint/2010/main" val="1761926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2DDE0-8115-D64C-F3E8-6C0D07D40A18}"/>
              </a:ext>
            </a:extLst>
          </p:cNvPr>
          <p:cNvSpPr>
            <a:spLocks noGrp="1"/>
          </p:cNvSpPr>
          <p:nvPr>
            <p:ph type="title"/>
          </p:nvPr>
        </p:nvSpPr>
        <p:spPr/>
        <p:txBody>
          <a:bodyPr/>
          <a:lstStyle/>
          <a:p>
            <a:pPr algn="ctr" rtl="1"/>
            <a:r>
              <a:rPr lang="fa-IR" dirty="0"/>
              <a:t>فورمول وواحد کار</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2186D65-EF53-0491-3554-308E4356AF9C}"/>
                  </a:ext>
                </a:extLst>
              </p:cNvPr>
              <p:cNvSpPr>
                <a:spLocks noGrp="1"/>
              </p:cNvSpPr>
              <p:nvPr>
                <p:ph idx="1"/>
              </p:nvPr>
            </p:nvSpPr>
            <p:spPr/>
            <p:txBody>
              <a:bodyPr/>
              <a:lstStyle/>
              <a:p>
                <a:pPr algn="r" rtl="1"/>
                <a:r>
                  <a:rPr lang="fa-IR" dirty="0"/>
                  <a:t>فورمول کارعبارت است از </a:t>
                </a:r>
                <a14:m>
                  <m:oMath xmlns:m="http://schemas.openxmlformats.org/officeDocument/2006/math">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𝐹𝑑𝑐𝑜𝑠</m:t>
                    </m:r>
                    <m:r>
                      <a:rPr lang="en-US" b="0" i="1" smtClean="0">
                        <a:latin typeface="Cambria Math" panose="02040503050406030204" pitchFamily="18" charset="0"/>
                        <a:ea typeface="Cambria Math" panose="02040503050406030204" pitchFamily="18" charset="0"/>
                      </a:rPr>
                      <m:t>𝜃</m:t>
                    </m:r>
                    <m:r>
                      <a:rPr lang="fa-IR" b="0" i="1" smtClean="0">
                        <a:latin typeface="Cambria Math" panose="02040503050406030204" pitchFamily="18" charset="0"/>
                        <a:ea typeface="Cambria Math" panose="02040503050406030204" pitchFamily="18" charset="0"/>
                      </a:rPr>
                      <m:t> </m:t>
                    </m:r>
                  </m:oMath>
                </a14:m>
                <a:r>
                  <a:rPr lang="fa-IR" dirty="0"/>
                  <a:t>  که دراین رابطه (</a:t>
                </a:r>
                <a:r>
                  <a:rPr lang="en-US" dirty="0"/>
                  <a:t>work=W</a:t>
                </a:r>
                <a:r>
                  <a:rPr lang="fa-IR" dirty="0"/>
                  <a:t>)کار، قوه (</a:t>
                </a:r>
                <a:r>
                  <a:rPr lang="en-US" dirty="0"/>
                  <a:t>Force=F</a:t>
                </a:r>
                <a:r>
                  <a:rPr lang="fa-IR" dirty="0"/>
                  <a:t>) وفاصله (</a:t>
                </a:r>
                <a:r>
                  <a:rPr lang="en-US" dirty="0"/>
                  <a:t>distance=d</a:t>
                </a:r>
                <a:r>
                  <a:rPr lang="fa-IR" dirty="0"/>
                  <a:t>) است و </a:t>
                </a:r>
                <a14:m>
                  <m:oMath xmlns:m="http://schemas.openxmlformats.org/officeDocument/2006/math">
                    <m:r>
                      <a:rPr lang="fa-IR" i="1" smtClean="0">
                        <a:latin typeface="Cambria Math" panose="02040503050406030204" pitchFamily="18" charset="0"/>
                        <a:ea typeface="Cambria Math" panose="02040503050406030204" pitchFamily="18" charset="0"/>
                      </a:rPr>
                      <m:t>𝜃</m:t>
                    </m:r>
                  </m:oMath>
                </a14:m>
                <a:r>
                  <a:rPr lang="fa-IR" dirty="0"/>
                  <a:t>  عبارت اززاویه یی است که قوه بامحورافقی میسازد</a:t>
                </a:r>
              </a:p>
              <a:p>
                <a:pPr algn="r" rtl="1"/>
                <a:r>
                  <a:rPr lang="fa-IR" dirty="0"/>
                  <a:t>واحدکاردرسیستم </a:t>
                </a:r>
                <a:r>
                  <a:rPr lang="en-US" dirty="0"/>
                  <a:t>M.T.S</a:t>
                </a:r>
                <a:r>
                  <a:rPr lang="fa-IR" dirty="0"/>
                  <a:t> عبارت ازکیلوژول (</a:t>
                </a:r>
                <a:r>
                  <a:rPr lang="en-US" dirty="0" err="1"/>
                  <a:t>Kj</a:t>
                </a:r>
                <a:r>
                  <a:rPr lang="fa-IR" dirty="0"/>
                  <a:t>)، درسیستم </a:t>
                </a:r>
                <a:r>
                  <a:rPr lang="en-US" dirty="0"/>
                  <a:t>M.K.S</a:t>
                </a:r>
                <a:r>
                  <a:rPr lang="fa-IR" dirty="0"/>
                  <a:t> ژول (</a:t>
                </a:r>
                <a:r>
                  <a:rPr lang="en-US" dirty="0"/>
                  <a:t>j</a:t>
                </a:r>
                <a:r>
                  <a:rPr lang="fa-IR" dirty="0"/>
                  <a:t>) ودرسیستم </a:t>
                </a:r>
                <a:r>
                  <a:rPr lang="en-US" dirty="0"/>
                  <a:t>C.G.S</a:t>
                </a:r>
                <a:r>
                  <a:rPr lang="fa-IR" dirty="0"/>
                  <a:t> عبارت ازاِرگ (</a:t>
                </a:r>
                <a:r>
                  <a:rPr lang="en-US" dirty="0"/>
                  <a:t>erg</a:t>
                </a:r>
                <a:r>
                  <a:rPr lang="fa-IR" dirty="0"/>
                  <a:t>) میباشد</a:t>
                </a:r>
              </a:p>
              <a:p>
                <a:pPr algn="r" rtl="1"/>
                <a:r>
                  <a:rPr lang="fa-IR" dirty="0"/>
                  <a:t>هم چنان واحد کاردرسیستم </a:t>
                </a:r>
                <a:r>
                  <a:rPr lang="en-US" dirty="0"/>
                  <a:t>F.P.S</a:t>
                </a:r>
                <a:r>
                  <a:rPr lang="fa-IR" dirty="0"/>
                  <a:t> عبارت ازپوند فوت (</a:t>
                </a:r>
                <a:r>
                  <a:rPr lang="en-US" dirty="0" err="1"/>
                  <a:t>Lb</a:t>
                </a:r>
                <a14:m>
                  <m:oMath xmlns:m="http://schemas.openxmlformats.org/officeDocument/2006/math">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𝐹𝑡</m:t>
                    </m:r>
                  </m:oMath>
                </a14:m>
                <a:r>
                  <a:rPr lang="fa-IR" dirty="0"/>
                  <a:t>) است</a:t>
                </a:r>
                <a:endParaRPr lang="en-US" dirty="0"/>
              </a:p>
              <a:p>
                <a:pPr marL="0" indent="0" algn="ctr" rtl="1">
                  <a:buNone/>
                </a:pPr>
                <a:endParaRPr lang="en-US" dirty="0"/>
              </a:p>
            </p:txBody>
          </p:sp>
        </mc:Choice>
        <mc:Fallback xmlns="">
          <p:sp>
            <p:nvSpPr>
              <p:cNvPr id="3" name="Content Placeholder 2">
                <a:extLst>
                  <a:ext uri="{FF2B5EF4-FFF2-40B4-BE49-F238E27FC236}">
                    <a16:creationId xmlns:a16="http://schemas.microsoft.com/office/drawing/2014/main" id="{22186D65-EF53-0491-3554-308E4356AF9C}"/>
                  </a:ext>
                </a:extLst>
              </p:cNvPr>
              <p:cNvSpPr>
                <a:spLocks noGrp="1" noRot="1" noChangeAspect="1" noMove="1" noResize="1" noEditPoints="1" noAdjustHandles="1" noChangeArrowheads="1" noChangeShapeType="1" noTextEdit="1"/>
              </p:cNvSpPr>
              <p:nvPr>
                <p:ph idx="1"/>
              </p:nvPr>
            </p:nvSpPr>
            <p:spPr>
              <a:blipFill>
                <a:blip r:embed="rId2"/>
                <a:stretch>
                  <a:fillRect l="-290" t="-2661" r="-1043"/>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0EDFCF66-095B-0B47-936C-2869FFF8B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3971" y="4452203"/>
            <a:ext cx="3644058" cy="2040672"/>
          </a:xfrm>
          <a:prstGeom prst="rect">
            <a:avLst/>
          </a:prstGeom>
        </p:spPr>
      </p:pic>
    </p:spTree>
    <p:extLst>
      <p:ext uri="{BB962C8B-B14F-4D97-AF65-F5344CB8AC3E}">
        <p14:creationId xmlns:p14="http://schemas.microsoft.com/office/powerpoint/2010/main" val="1376902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9002B-1CBC-5455-17A1-5A11CAAA8834}"/>
              </a:ext>
            </a:extLst>
          </p:cNvPr>
          <p:cNvSpPr>
            <a:spLocks noGrp="1"/>
          </p:cNvSpPr>
          <p:nvPr>
            <p:ph type="title"/>
          </p:nvPr>
        </p:nvSpPr>
        <p:spPr/>
        <p:txBody>
          <a:bodyPr/>
          <a:lstStyle/>
          <a:p>
            <a:pPr algn="ctr" rtl="1"/>
            <a:r>
              <a:rPr lang="fa-IR" dirty="0"/>
              <a:t>انرژی</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02942A2-3708-E1BC-1F5E-410959D04713}"/>
                  </a:ext>
                </a:extLst>
              </p:cNvPr>
              <p:cNvSpPr>
                <a:spLocks noGrp="1"/>
              </p:cNvSpPr>
              <p:nvPr>
                <p:ph idx="1"/>
              </p:nvPr>
            </p:nvSpPr>
            <p:spPr>
              <a:xfrm>
                <a:off x="838200" y="1392072"/>
                <a:ext cx="10515600" cy="4784891"/>
              </a:xfrm>
            </p:spPr>
            <p:txBody>
              <a:bodyPr/>
              <a:lstStyle/>
              <a:p>
                <a:pPr algn="r" rtl="1"/>
                <a:r>
                  <a:rPr lang="fa-IR" dirty="0"/>
                  <a:t>انرژی توانایی حرکت دادن یا تغییردادن ماده ازیک حالت را به حالت دیگرگویند ویا به عبارت دیگر </a:t>
                </a:r>
                <a:r>
                  <a:rPr lang="fa-IR" u="sng" dirty="0"/>
                  <a:t>انرژی توانایی انجام دادن کاررا گویند.</a:t>
                </a:r>
                <a:r>
                  <a:rPr lang="fa-IR" dirty="0"/>
                  <a:t> که به این معنی است که ازقوه برای حرکت دادن اجسام استفاده کنیم</a:t>
                </a:r>
              </a:p>
              <a:p>
                <a:pPr algn="r" rtl="1"/>
                <a:r>
                  <a:rPr lang="fa-IR" dirty="0"/>
                  <a:t>زمانیکه کارصورت میگیرد انرژی ازیک جسم به جسم دیگرانتقال مینماید</a:t>
                </a:r>
                <a:endParaRPr lang="en-US" dirty="0"/>
              </a:p>
              <a:p>
                <a:pPr algn="r" rtl="1"/>
                <a:r>
                  <a:rPr lang="fa-IR" dirty="0"/>
                  <a:t>واحد انرژی (</a:t>
                </a:r>
                <a:r>
                  <a:rPr lang="en-US" dirty="0"/>
                  <a:t>N</a:t>
                </a:r>
                <a14:m>
                  <m:oMath xmlns:m="http://schemas.openxmlformats.org/officeDocument/2006/math">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oMath>
                </a14:m>
                <a:r>
                  <a:rPr lang="fa-IR" dirty="0"/>
                  <a:t>) یعنی ژول (</a:t>
                </a:r>
                <a:r>
                  <a:rPr lang="en-US" dirty="0" err="1"/>
                  <a:t>joul</a:t>
                </a:r>
                <a:r>
                  <a:rPr lang="fa-IR" dirty="0"/>
                  <a:t>) میباشد</a:t>
                </a:r>
                <a:endParaRPr lang="en-US" dirty="0"/>
              </a:p>
              <a:p>
                <a:pPr marL="0" indent="0" algn="ctr" rtl="1">
                  <a:buNone/>
                </a:pPr>
                <a:endParaRPr lang="en-US" dirty="0"/>
              </a:p>
            </p:txBody>
          </p:sp>
        </mc:Choice>
        <mc:Fallback xmlns="">
          <p:sp>
            <p:nvSpPr>
              <p:cNvPr id="3" name="Content Placeholder 2">
                <a:extLst>
                  <a:ext uri="{FF2B5EF4-FFF2-40B4-BE49-F238E27FC236}">
                    <a16:creationId xmlns:a16="http://schemas.microsoft.com/office/drawing/2014/main" id="{B02942A2-3708-E1BC-1F5E-410959D04713}"/>
                  </a:ext>
                </a:extLst>
              </p:cNvPr>
              <p:cNvSpPr>
                <a:spLocks noGrp="1" noRot="1" noChangeAspect="1" noMove="1" noResize="1" noEditPoints="1" noAdjustHandles="1" noChangeArrowheads="1" noChangeShapeType="1" noTextEdit="1"/>
              </p:cNvSpPr>
              <p:nvPr>
                <p:ph idx="1"/>
              </p:nvPr>
            </p:nvSpPr>
            <p:spPr>
              <a:xfrm>
                <a:off x="838200" y="1392072"/>
                <a:ext cx="10515600" cy="4784891"/>
              </a:xfrm>
              <a:blipFill>
                <a:blip r:embed="rId2"/>
                <a:stretch>
                  <a:fillRect l="-1913" t="-2166" r="-1043"/>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85F7C9C1-1186-77D1-AF83-0BAD99529A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487" y="3253696"/>
            <a:ext cx="5268035" cy="2961888"/>
          </a:xfrm>
          <a:prstGeom prst="rect">
            <a:avLst/>
          </a:prstGeom>
        </p:spPr>
      </p:pic>
    </p:spTree>
    <p:extLst>
      <p:ext uri="{BB962C8B-B14F-4D97-AF65-F5344CB8AC3E}">
        <p14:creationId xmlns:p14="http://schemas.microsoft.com/office/powerpoint/2010/main" val="1520050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11447-340D-A4EC-4CE5-8E59C1572AFA}"/>
              </a:ext>
            </a:extLst>
          </p:cNvPr>
          <p:cNvSpPr>
            <a:spLocks noGrp="1"/>
          </p:cNvSpPr>
          <p:nvPr>
            <p:ph type="title"/>
          </p:nvPr>
        </p:nvSpPr>
        <p:spPr/>
        <p:txBody>
          <a:bodyPr/>
          <a:lstStyle/>
          <a:p>
            <a:pPr algn="ctr" rtl="1"/>
            <a:r>
              <a:rPr lang="fa-IR" dirty="0"/>
              <a:t>انواع انرژی</a:t>
            </a:r>
            <a:endParaRPr lang="en-US" dirty="0"/>
          </a:p>
        </p:txBody>
      </p:sp>
      <p:sp>
        <p:nvSpPr>
          <p:cNvPr id="3" name="Content Placeholder 2">
            <a:extLst>
              <a:ext uri="{FF2B5EF4-FFF2-40B4-BE49-F238E27FC236}">
                <a16:creationId xmlns:a16="http://schemas.microsoft.com/office/drawing/2014/main" id="{8A30B3BD-3810-DE7A-D898-016F51A01BCD}"/>
              </a:ext>
            </a:extLst>
          </p:cNvPr>
          <p:cNvSpPr>
            <a:spLocks noGrp="1"/>
          </p:cNvSpPr>
          <p:nvPr>
            <p:ph idx="1"/>
          </p:nvPr>
        </p:nvSpPr>
        <p:spPr/>
        <p:txBody>
          <a:bodyPr/>
          <a:lstStyle/>
          <a:p>
            <a:pPr algn="r" rtl="1"/>
            <a:r>
              <a:rPr lang="fa-IR" dirty="0"/>
              <a:t>انرژی دارای انواع زیاد میباشند که ازجمله آنها انرژی میخانیکی (انرژی حرکی وانرژی پوتانشیل)، انرژی صوتی، انرژی کیمیاوی، انرژی حرارتی، انرژی نوری، انرژی برقی ، انرژی مقناطیسی ، انرژی الکترومقناطیسی،انرژی هسته ای وغیره</a:t>
            </a:r>
          </a:p>
          <a:p>
            <a:pPr marL="0" indent="0" algn="ctr" rtl="1">
              <a:buNone/>
            </a:pPr>
            <a:endParaRPr lang="en-US" dirty="0"/>
          </a:p>
        </p:txBody>
      </p:sp>
      <p:pic>
        <p:nvPicPr>
          <p:cNvPr id="6" name="Picture 5">
            <a:extLst>
              <a:ext uri="{FF2B5EF4-FFF2-40B4-BE49-F238E27FC236}">
                <a16:creationId xmlns:a16="http://schemas.microsoft.com/office/drawing/2014/main" id="{68AF6207-0ABB-EFE2-3D18-3686CAEABB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8282" y="3231095"/>
            <a:ext cx="6915435" cy="3261780"/>
          </a:xfrm>
          <a:prstGeom prst="rect">
            <a:avLst/>
          </a:prstGeom>
        </p:spPr>
      </p:pic>
    </p:spTree>
    <p:extLst>
      <p:ext uri="{BB962C8B-B14F-4D97-AF65-F5344CB8AC3E}">
        <p14:creationId xmlns:p14="http://schemas.microsoft.com/office/powerpoint/2010/main" val="6953149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1FA88-69B5-F3EA-3056-9870DF0983BA}"/>
              </a:ext>
            </a:extLst>
          </p:cNvPr>
          <p:cNvSpPr>
            <a:spLocks noGrp="1"/>
          </p:cNvSpPr>
          <p:nvPr>
            <p:ph type="title"/>
          </p:nvPr>
        </p:nvSpPr>
        <p:spPr/>
        <p:txBody>
          <a:bodyPr/>
          <a:lstStyle/>
          <a:p>
            <a:pPr algn="ctr" rtl="1"/>
            <a:r>
              <a:rPr lang="fa-IR" dirty="0"/>
              <a:t>کاروانرژی</a:t>
            </a:r>
            <a:endParaRPr lang="en-US" dirty="0"/>
          </a:p>
        </p:txBody>
      </p:sp>
      <p:sp>
        <p:nvSpPr>
          <p:cNvPr id="3" name="Content Placeholder 2">
            <a:extLst>
              <a:ext uri="{FF2B5EF4-FFF2-40B4-BE49-F238E27FC236}">
                <a16:creationId xmlns:a16="http://schemas.microsoft.com/office/drawing/2014/main" id="{4786F36F-D2B5-28DC-BA7F-79869D2C1720}"/>
              </a:ext>
            </a:extLst>
          </p:cNvPr>
          <p:cNvSpPr>
            <a:spLocks noGrp="1"/>
          </p:cNvSpPr>
          <p:nvPr>
            <p:ph idx="1"/>
          </p:nvPr>
        </p:nvSpPr>
        <p:spPr/>
        <p:txBody>
          <a:bodyPr/>
          <a:lstStyle/>
          <a:p>
            <a:pPr algn="r" rtl="1"/>
            <a:r>
              <a:rPr lang="fa-IR" dirty="0"/>
              <a:t>میدانیم که واحد کاروانرژی هردو یکسان است یعنی واحدکاروانرژی کیلوژول، ژول وارگ است پس کاروانرژی به یکدیگرتبدیل میشوند به عنوان مثال انرژی ذخیره شده دربدن ما که توسط موادغذایی حاصل شده است به کاروفعالیت های روزمرّه تبدیل میشود</a:t>
            </a:r>
            <a:endParaRPr lang="en-US" dirty="0"/>
          </a:p>
          <a:p>
            <a:pPr marL="0" indent="0" algn="ctr" rtl="1">
              <a:buNone/>
            </a:pPr>
            <a:endParaRPr lang="en-US" dirty="0"/>
          </a:p>
        </p:txBody>
      </p:sp>
      <p:pic>
        <p:nvPicPr>
          <p:cNvPr id="5" name="Picture 4">
            <a:extLst>
              <a:ext uri="{FF2B5EF4-FFF2-40B4-BE49-F238E27FC236}">
                <a16:creationId xmlns:a16="http://schemas.microsoft.com/office/drawing/2014/main" id="{F6D3A64F-E9D1-72B3-9480-EF1ED71663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9540" y="3059447"/>
            <a:ext cx="5672919" cy="3573274"/>
          </a:xfrm>
          <a:prstGeom prst="rect">
            <a:avLst/>
          </a:prstGeom>
        </p:spPr>
      </p:pic>
    </p:spTree>
    <p:extLst>
      <p:ext uri="{BB962C8B-B14F-4D97-AF65-F5344CB8AC3E}">
        <p14:creationId xmlns:p14="http://schemas.microsoft.com/office/powerpoint/2010/main" val="2465105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351D0-7379-A14D-4768-1F68F040247E}"/>
              </a:ext>
            </a:extLst>
          </p:cNvPr>
          <p:cNvSpPr>
            <a:spLocks noGrp="1"/>
          </p:cNvSpPr>
          <p:nvPr>
            <p:ph type="title"/>
          </p:nvPr>
        </p:nvSpPr>
        <p:spPr/>
        <p:txBody>
          <a:bodyPr/>
          <a:lstStyle/>
          <a:p>
            <a:pPr algn="ctr" rtl="1"/>
            <a:r>
              <a:rPr lang="fa-IR" dirty="0"/>
              <a:t>سیستم بین المللی واحدات</a:t>
            </a:r>
            <a:endParaRPr lang="en-US" dirty="0"/>
          </a:p>
        </p:txBody>
      </p:sp>
      <p:graphicFrame>
        <p:nvGraphicFramePr>
          <p:cNvPr id="6" name="Content Placeholder 5">
            <a:extLst>
              <a:ext uri="{FF2B5EF4-FFF2-40B4-BE49-F238E27FC236}">
                <a16:creationId xmlns:a16="http://schemas.microsoft.com/office/drawing/2014/main" id="{3E158AEF-6E31-391F-F639-65243A6AC547}"/>
              </a:ext>
            </a:extLst>
          </p:cNvPr>
          <p:cNvGraphicFramePr>
            <a:graphicFrameLocks noGrp="1"/>
          </p:cNvGraphicFramePr>
          <p:nvPr>
            <p:ph idx="1"/>
            <p:extLst>
              <p:ext uri="{D42A27DB-BD31-4B8C-83A1-F6EECF244321}">
                <p14:modId xmlns:p14="http://schemas.microsoft.com/office/powerpoint/2010/main" val="392639175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3234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8BB9C-9BD4-138B-1957-37023D693482}"/>
              </a:ext>
            </a:extLst>
          </p:cNvPr>
          <p:cNvSpPr>
            <a:spLocks noGrp="1"/>
          </p:cNvSpPr>
          <p:nvPr>
            <p:ph type="title"/>
          </p:nvPr>
        </p:nvSpPr>
        <p:spPr/>
        <p:txBody>
          <a:bodyPr/>
          <a:lstStyle/>
          <a:p>
            <a:pPr algn="ctr" rtl="1"/>
            <a:r>
              <a:rPr lang="fa-IR" dirty="0"/>
              <a:t>توان یا طاقت</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74843F3-1242-D150-4112-ED1B3C91CC99}"/>
                  </a:ext>
                </a:extLst>
              </p:cNvPr>
              <p:cNvSpPr>
                <a:spLocks noGrp="1"/>
              </p:cNvSpPr>
              <p:nvPr>
                <p:ph idx="1"/>
              </p:nvPr>
            </p:nvSpPr>
            <p:spPr/>
            <p:txBody>
              <a:bodyPr/>
              <a:lstStyle/>
              <a:p>
                <a:pPr algn="r" rtl="1"/>
                <a:r>
                  <a:rPr lang="fa-IR" dirty="0"/>
                  <a:t>برای انجام دادن یک کاربه زمان ضرورت است، اگرکارمعینی را درنظربگیریم هرشخص یا وسیله یی که همان کاررا درزمان کمترانجام دهد گفته میشود که دارای توان بیشتراست وهرشخص یاوسیله یی که همان کاررا درزمان بیشتری انجام دهد گفته میشود که دارای توان کمتراست پس توان را میتوان طورذیل تعریف کرد</a:t>
                </a:r>
              </a:p>
              <a:p>
                <a:pPr algn="r" rtl="1"/>
                <a:r>
                  <a:rPr lang="fa-IR" u="sng" dirty="0"/>
                  <a:t>کارانجام شده درفی واحد وقت را توان گویند</a:t>
                </a:r>
                <a:endParaRPr lang="en-US" u="sng" dirty="0"/>
              </a:p>
              <a:p>
                <a:pPr algn="r" rtl="1"/>
                <a:r>
                  <a:rPr lang="fa-IR" dirty="0"/>
                  <a:t>فورمول توان عبارت ازکاراجراشده فی واحد </a:t>
                </a:r>
              </a:p>
              <a:p>
                <a:pPr marL="0" indent="0" algn="r" rtl="1">
                  <a:buNone/>
                </a:pPr>
                <a:r>
                  <a:rPr lang="fa-IR" dirty="0"/>
                  <a:t>وقت است.    توان=</a:t>
                </a:r>
                <a14:m>
                  <m:oMath xmlns:m="http://schemas.openxmlformats.org/officeDocument/2006/math">
                    <m:f>
                      <m:fPr>
                        <m:ctrlPr>
                          <a:rPr lang="fa-IR" i="1" smtClean="0">
                            <a:latin typeface="Cambria Math" panose="02040503050406030204" pitchFamily="18" charset="0"/>
                          </a:rPr>
                        </m:ctrlPr>
                      </m:fPr>
                      <m:num>
                        <m:r>
                          <a:rPr lang="fa-IR" b="0" i="1" smtClean="0">
                            <a:latin typeface="Cambria Math" panose="02040503050406030204" pitchFamily="18" charset="0"/>
                          </a:rPr>
                          <m:t>کاراجراشده</m:t>
                        </m:r>
                      </m:num>
                      <m:den>
                        <m:r>
                          <a:rPr lang="fa-IR" b="0" i="1" smtClean="0">
                            <a:latin typeface="Cambria Math" panose="02040503050406030204" pitchFamily="18" charset="0"/>
                          </a:rPr>
                          <m:t>وقت</m:t>
                        </m:r>
                      </m:den>
                    </m:f>
                  </m:oMath>
                </a14:m>
                <a:endParaRPr lang="fa-IR" dirty="0"/>
              </a:p>
              <a:p>
                <a:pPr marL="0" indent="0" algn="ctr" rtl="1">
                  <a:buNone/>
                </a:pPr>
                <a:endParaRPr lang="en-US" dirty="0"/>
              </a:p>
            </p:txBody>
          </p:sp>
        </mc:Choice>
        <mc:Fallback xmlns="">
          <p:sp>
            <p:nvSpPr>
              <p:cNvPr id="3" name="Content Placeholder 2">
                <a:extLst>
                  <a:ext uri="{FF2B5EF4-FFF2-40B4-BE49-F238E27FC236}">
                    <a16:creationId xmlns:a16="http://schemas.microsoft.com/office/drawing/2014/main" id="{D74843F3-1242-D150-4112-ED1B3C91CC99}"/>
                  </a:ext>
                </a:extLst>
              </p:cNvPr>
              <p:cNvSpPr>
                <a:spLocks noGrp="1" noRot="1" noChangeAspect="1" noMove="1" noResize="1" noEditPoints="1" noAdjustHandles="1" noChangeArrowheads="1" noChangeShapeType="1" noTextEdit="1"/>
              </p:cNvSpPr>
              <p:nvPr>
                <p:ph idx="1"/>
              </p:nvPr>
            </p:nvSpPr>
            <p:spPr>
              <a:blipFill>
                <a:blip r:embed="rId2"/>
                <a:stretch>
                  <a:fillRect l="-1333" t="-2381" r="-1159"/>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08DF362D-9E77-8062-8345-7FBDF08E11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375" y="3580386"/>
            <a:ext cx="4691276" cy="2830601"/>
          </a:xfrm>
          <a:prstGeom prst="rect">
            <a:avLst/>
          </a:prstGeom>
        </p:spPr>
      </p:pic>
    </p:spTree>
    <p:extLst>
      <p:ext uri="{BB962C8B-B14F-4D97-AF65-F5344CB8AC3E}">
        <p14:creationId xmlns:p14="http://schemas.microsoft.com/office/powerpoint/2010/main" val="22867110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1A60C-FA55-E50F-9013-8F308C391BBB}"/>
              </a:ext>
            </a:extLst>
          </p:cNvPr>
          <p:cNvSpPr>
            <a:spLocks noGrp="1"/>
          </p:cNvSpPr>
          <p:nvPr>
            <p:ph type="title"/>
          </p:nvPr>
        </p:nvSpPr>
        <p:spPr/>
        <p:txBody>
          <a:bodyPr/>
          <a:lstStyle/>
          <a:p>
            <a:pPr algn="ctr" rtl="1"/>
            <a:r>
              <a:rPr lang="fa-IR" dirty="0"/>
              <a:t>واحدات توان</a:t>
            </a:r>
            <a:endParaRPr lang="en-US" dirty="0"/>
          </a:p>
        </p:txBody>
      </p:sp>
      <p:sp>
        <p:nvSpPr>
          <p:cNvPr id="3" name="Content Placeholder 2">
            <a:extLst>
              <a:ext uri="{FF2B5EF4-FFF2-40B4-BE49-F238E27FC236}">
                <a16:creationId xmlns:a16="http://schemas.microsoft.com/office/drawing/2014/main" id="{E6EE5D6A-3C30-6236-6B44-8F48CD5F5C7A}"/>
              </a:ext>
            </a:extLst>
          </p:cNvPr>
          <p:cNvSpPr>
            <a:spLocks noGrp="1"/>
          </p:cNvSpPr>
          <p:nvPr>
            <p:ph idx="1"/>
          </p:nvPr>
        </p:nvSpPr>
        <p:spPr/>
        <p:txBody>
          <a:bodyPr/>
          <a:lstStyle/>
          <a:p>
            <a:pPr marL="0" indent="0" algn="ctr" rtl="1">
              <a:buNone/>
            </a:pPr>
            <a:endParaRPr lang="fa-IR" dirty="0"/>
          </a:p>
          <a:p>
            <a:pPr marL="0" indent="0" algn="ctr" rtl="1">
              <a:buNone/>
            </a:pPr>
            <a:endParaRPr lang="en-US" dirty="0"/>
          </a:p>
        </p:txBody>
      </p:sp>
      <mc:AlternateContent xmlns:mc="http://schemas.openxmlformats.org/markup-compatibility/2006" xmlns:a14="http://schemas.microsoft.com/office/drawing/2010/main">
        <mc:Choice Requires="a14">
          <p:graphicFrame>
            <p:nvGraphicFramePr>
              <p:cNvPr id="5" name="Diagram 4">
                <a:extLst>
                  <a:ext uri="{FF2B5EF4-FFF2-40B4-BE49-F238E27FC236}">
                    <a16:creationId xmlns:a16="http://schemas.microsoft.com/office/drawing/2014/main" id="{A03F498A-55FD-0E82-163A-FFB6AC5C2ACD}"/>
                  </a:ext>
                </a:extLst>
              </p:cNvPr>
              <p:cNvGraphicFramePr/>
              <p:nvPr>
                <p:extLst>
                  <p:ext uri="{D42A27DB-BD31-4B8C-83A1-F6EECF244321}">
                    <p14:modId xmlns:p14="http://schemas.microsoft.com/office/powerpoint/2010/main" val="3351453835"/>
                  </p:ext>
                </p:extLst>
              </p:nvPr>
            </p:nvGraphicFramePr>
            <p:xfrm>
              <a:off x="1269242" y="1690689"/>
              <a:ext cx="9608024" cy="44476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xmlns="">
          <p:graphicFrame>
            <p:nvGraphicFramePr>
              <p:cNvPr id="5" name="Diagram 4">
                <a:extLst>
                  <a:ext uri="{FF2B5EF4-FFF2-40B4-BE49-F238E27FC236}">
                    <a16:creationId xmlns:a16="http://schemas.microsoft.com/office/drawing/2014/main" id="{A03F498A-55FD-0E82-163A-FFB6AC5C2ACD}"/>
                  </a:ext>
                </a:extLst>
              </p:cNvPr>
              <p:cNvGraphicFramePr/>
              <p:nvPr>
                <p:extLst>
                  <p:ext uri="{D42A27DB-BD31-4B8C-83A1-F6EECF244321}">
                    <p14:modId xmlns:p14="http://schemas.microsoft.com/office/powerpoint/2010/main" val="3351453835"/>
                  </p:ext>
                </p:extLst>
              </p:nvPr>
            </p:nvGraphicFramePr>
            <p:xfrm>
              <a:off x="1269242" y="1690689"/>
              <a:ext cx="9608024" cy="44476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Fallback>
      </mc:AlternateContent>
    </p:spTree>
    <p:extLst>
      <p:ext uri="{BB962C8B-B14F-4D97-AF65-F5344CB8AC3E}">
        <p14:creationId xmlns:p14="http://schemas.microsoft.com/office/powerpoint/2010/main" val="3141384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59171-E0D1-F520-E222-1E5D0BAAC326}"/>
              </a:ext>
            </a:extLst>
          </p:cNvPr>
          <p:cNvSpPr>
            <a:spLocks noGrp="1"/>
          </p:cNvSpPr>
          <p:nvPr>
            <p:ph type="title"/>
          </p:nvPr>
        </p:nvSpPr>
        <p:spPr/>
        <p:txBody>
          <a:bodyPr/>
          <a:lstStyle/>
          <a:p>
            <a:pPr algn="ctr" rtl="1"/>
            <a:r>
              <a:rPr lang="fa-IR" dirty="0"/>
              <a:t>فصل چهارم</a:t>
            </a:r>
            <a:br>
              <a:rPr lang="fa-IR" dirty="0"/>
            </a:br>
            <a:r>
              <a:rPr lang="fa-IR" dirty="0"/>
              <a:t>فشار</a:t>
            </a:r>
            <a:endParaRPr lang="en-US" dirty="0"/>
          </a:p>
        </p:txBody>
      </p:sp>
      <p:sp>
        <p:nvSpPr>
          <p:cNvPr id="3" name="Content Placeholder 2">
            <a:extLst>
              <a:ext uri="{FF2B5EF4-FFF2-40B4-BE49-F238E27FC236}">
                <a16:creationId xmlns:a16="http://schemas.microsoft.com/office/drawing/2014/main" id="{25687059-7227-75E4-E5AD-93BFCD700903}"/>
              </a:ext>
            </a:extLst>
          </p:cNvPr>
          <p:cNvSpPr>
            <a:spLocks noGrp="1"/>
          </p:cNvSpPr>
          <p:nvPr>
            <p:ph idx="1"/>
          </p:nvPr>
        </p:nvSpPr>
        <p:spPr/>
        <p:txBody>
          <a:bodyPr/>
          <a:lstStyle/>
          <a:p>
            <a:pPr algn="r" rtl="1"/>
            <a:r>
              <a:rPr lang="fa-IR" dirty="0"/>
              <a:t>فشاراندازه گیری مقدارقوه یی است که بالای یک سطح معین وارد میشود بنابراین فشاربه دوکمیت فزیکی ارتباط دارد که اولی مقدارقوه وارده ودومی سطح است که بالای آن فشاروارد میشود ازاینجا نتیجه میگیریم که به هراندازه که مقدارقوه وارده بیشتروسطحی که بالای آن قوه وارد میشود کوچکترباشد مقدارفشارزیاد تراست وبرعکس </a:t>
            </a:r>
          </a:p>
          <a:p>
            <a:pPr marL="0" indent="0" algn="ctr" rtl="1">
              <a:buNone/>
            </a:pPr>
            <a:endParaRPr lang="fa-IR" dirty="0"/>
          </a:p>
        </p:txBody>
      </p:sp>
      <p:pic>
        <p:nvPicPr>
          <p:cNvPr id="6" name="Picture 5">
            <a:extLst>
              <a:ext uri="{FF2B5EF4-FFF2-40B4-BE49-F238E27FC236}">
                <a16:creationId xmlns:a16="http://schemas.microsoft.com/office/drawing/2014/main" id="{7B4565A0-A889-B888-D93A-5D779005C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0760" y="3497240"/>
            <a:ext cx="3257143" cy="3019048"/>
          </a:xfrm>
          <a:prstGeom prst="rect">
            <a:avLst/>
          </a:prstGeom>
        </p:spPr>
      </p:pic>
      <p:pic>
        <p:nvPicPr>
          <p:cNvPr id="11" name="Picture 10">
            <a:extLst>
              <a:ext uri="{FF2B5EF4-FFF2-40B4-BE49-F238E27FC236}">
                <a16:creationId xmlns:a16="http://schemas.microsoft.com/office/drawing/2014/main" id="{B285E102-21F2-6DE1-03D3-F8CDBB51ED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3865" y="3423386"/>
            <a:ext cx="4459958" cy="2704678"/>
          </a:xfrm>
          <a:prstGeom prst="rect">
            <a:avLst/>
          </a:prstGeom>
        </p:spPr>
      </p:pic>
    </p:spTree>
    <p:extLst>
      <p:ext uri="{BB962C8B-B14F-4D97-AF65-F5344CB8AC3E}">
        <p14:creationId xmlns:p14="http://schemas.microsoft.com/office/powerpoint/2010/main" val="30176158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C9C7B-6F47-69D4-5192-E2CF18696B04}"/>
              </a:ext>
            </a:extLst>
          </p:cNvPr>
          <p:cNvSpPr>
            <a:spLocks noGrp="1"/>
          </p:cNvSpPr>
          <p:nvPr>
            <p:ph type="title"/>
          </p:nvPr>
        </p:nvSpPr>
        <p:spPr/>
        <p:txBody>
          <a:bodyPr/>
          <a:lstStyle/>
          <a:p>
            <a:pPr algn="ctr" rtl="1"/>
            <a:r>
              <a:rPr lang="fa-IR" dirty="0"/>
              <a:t>واحدات فشار</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0B120AF-FFA8-FC39-538C-9ED527B5B3C1}"/>
                  </a:ext>
                </a:extLst>
              </p:cNvPr>
              <p:cNvSpPr>
                <a:spLocks noGrp="1"/>
              </p:cNvSpPr>
              <p:nvPr>
                <p:ph idx="1"/>
              </p:nvPr>
            </p:nvSpPr>
            <p:spPr>
              <a:xfrm>
                <a:off x="838200" y="1487606"/>
                <a:ext cx="10515600" cy="5227093"/>
              </a:xfrm>
            </p:spPr>
            <p:txBody>
              <a:bodyPr>
                <a:normAutofit/>
              </a:bodyPr>
              <a:lstStyle/>
              <a:p>
                <a:pPr algn="r" rtl="1"/>
                <a:r>
                  <a:rPr lang="fa-IR" dirty="0"/>
                  <a:t>فورمول فشارعبارت است از </a:t>
                </a:r>
                <a14:m>
                  <m:oMath xmlns:m="http://schemas.openxmlformats.org/officeDocument/2006/math">
                    <m:r>
                      <a:rPr lang="fa-IR" b="0" i="1" smtClean="0">
                        <a:latin typeface="Cambria Math" panose="02040503050406030204" pitchFamily="18" charset="0"/>
                      </a:rPr>
                      <m:t>فشار</m:t>
                    </m:r>
                    <m:r>
                      <a:rPr lang="fa-IR" b="0" i="1" smtClean="0">
                        <a:latin typeface="Cambria Math" panose="02040503050406030204" pitchFamily="18" charset="0"/>
                      </a:rPr>
                      <m:t>=</m:t>
                    </m:r>
                    <m:f>
                      <m:fPr>
                        <m:ctrlPr>
                          <a:rPr lang="fa-IR" b="0" i="1" smtClean="0">
                            <a:latin typeface="Cambria Math" panose="02040503050406030204" pitchFamily="18" charset="0"/>
                          </a:rPr>
                        </m:ctrlPr>
                      </m:fPr>
                      <m:num>
                        <m:r>
                          <a:rPr lang="fa-IR" b="0" i="1" smtClean="0">
                            <a:latin typeface="Cambria Math" panose="02040503050406030204" pitchFamily="18" charset="0"/>
                          </a:rPr>
                          <m:t>قوه</m:t>
                        </m:r>
                      </m:num>
                      <m:den>
                        <m:r>
                          <a:rPr lang="fa-IR" b="0" i="1" smtClean="0">
                            <a:latin typeface="Cambria Math" panose="02040503050406030204" pitchFamily="18" charset="0"/>
                          </a:rPr>
                          <m:t>سطح</m:t>
                        </m:r>
                      </m:den>
                    </m:f>
                    <m:r>
                      <a:rPr lang="fa-IR" b="0" i="1" smtClean="0">
                        <a:latin typeface="Cambria Math" panose="02040503050406030204" pitchFamily="18" charset="0"/>
                      </a:rPr>
                      <m:t>=</m:t>
                    </m:r>
                    <m:f>
                      <m:fPr>
                        <m:ctrlPr>
                          <a:rPr lang="fa-IR" b="0" i="1" smtClean="0">
                            <a:latin typeface="Cambria Math" panose="02040503050406030204" pitchFamily="18" charset="0"/>
                          </a:rPr>
                        </m:ctrlPr>
                      </m:fPr>
                      <m:num>
                        <m:r>
                          <a:rPr lang="en-US" b="0" i="1" smtClean="0">
                            <a:latin typeface="Cambria Math" panose="02040503050406030204" pitchFamily="18" charset="0"/>
                          </a:rPr>
                          <m:t>𝐹</m:t>
                        </m:r>
                      </m:num>
                      <m:den>
                        <m:r>
                          <a:rPr lang="en-US" b="0" i="1" smtClean="0">
                            <a:latin typeface="Cambria Math" panose="02040503050406030204" pitchFamily="18" charset="0"/>
                          </a:rPr>
                          <m:t>𝐴</m:t>
                        </m:r>
                      </m:den>
                    </m:f>
                    <m:r>
                      <a:rPr lang="en-US" b="0" i="1" smtClean="0">
                        <a:latin typeface="Cambria Math" panose="02040503050406030204" pitchFamily="18" charset="0"/>
                      </a:rPr>
                      <m:t>=</m:t>
                    </m:r>
                    <m:r>
                      <a:rPr lang="en-US" b="0" i="1" smtClean="0">
                        <a:latin typeface="Cambria Math" panose="02040503050406030204" pitchFamily="18" charset="0"/>
                      </a:rPr>
                      <m:t>𝑃𝑎</m:t>
                    </m:r>
                  </m:oMath>
                </a14:m>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algn="r" rtl="1"/>
                <a:r>
                  <a:rPr lang="fa-IR" dirty="0"/>
                  <a:t>واحد فشاردرسیستم </a:t>
                </a:r>
                <a:r>
                  <a:rPr lang="en-US" dirty="0"/>
                  <a:t>F.P.S</a:t>
                </a:r>
                <a:r>
                  <a:rPr lang="fa-IR" dirty="0"/>
                  <a:t>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𝐿𝑏𝑓</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𝑖𝑛</m:t>
                            </m:r>
                          </m:e>
                          <m:sup>
                            <m:r>
                              <a:rPr lang="en-US" b="0" i="1" smtClean="0">
                                <a:latin typeface="Cambria Math" panose="02040503050406030204" pitchFamily="18" charset="0"/>
                              </a:rPr>
                              <m:t>2</m:t>
                            </m:r>
                          </m:sup>
                        </m:sSup>
                      </m:den>
                    </m:f>
                    <m:r>
                      <a:rPr lang="en-US" b="0" i="1" smtClean="0">
                        <a:latin typeface="Cambria Math" panose="02040503050406030204" pitchFamily="18" charset="0"/>
                      </a:rPr>
                      <m:t>=</m:t>
                    </m:r>
                    <m:r>
                      <a:rPr lang="en-US" b="0" i="1" smtClean="0">
                        <a:latin typeface="Cambria Math" panose="02040503050406030204" pitchFamily="18" charset="0"/>
                      </a:rPr>
                      <m:t>𝑝𝑠𝑖</m:t>
                    </m:r>
                  </m:oMath>
                </a14:m>
                <a:r>
                  <a:rPr lang="fa-IR" dirty="0"/>
                  <a:t> میباشد</a:t>
                </a:r>
              </a:p>
              <a:p>
                <a:pPr marL="0" indent="0" algn="ctr" rtl="1">
                  <a:buNone/>
                </a:pPr>
                <a:endParaRPr lang="en-US" dirty="0"/>
              </a:p>
            </p:txBody>
          </p:sp>
        </mc:Choice>
        <mc:Fallback xmlns="">
          <p:sp>
            <p:nvSpPr>
              <p:cNvPr id="3" name="Content Placeholder 2">
                <a:extLst>
                  <a:ext uri="{FF2B5EF4-FFF2-40B4-BE49-F238E27FC236}">
                    <a16:creationId xmlns:a16="http://schemas.microsoft.com/office/drawing/2014/main" id="{30B120AF-FFA8-FC39-538C-9ED527B5B3C1}"/>
                  </a:ext>
                </a:extLst>
              </p:cNvPr>
              <p:cNvSpPr>
                <a:spLocks noGrp="1" noRot="1" noChangeAspect="1" noMove="1" noResize="1" noEditPoints="1" noAdjustHandles="1" noChangeArrowheads="1" noChangeShapeType="1" noTextEdit="1"/>
              </p:cNvSpPr>
              <p:nvPr>
                <p:ph idx="1"/>
              </p:nvPr>
            </p:nvSpPr>
            <p:spPr>
              <a:xfrm>
                <a:off x="838200" y="1487606"/>
                <a:ext cx="10515600" cy="5227093"/>
              </a:xfrm>
              <a:blipFill>
                <a:blip r:embed="rId2"/>
                <a:stretch>
                  <a:fillRect r="-1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4" name="Diagram 3">
                <a:extLst>
                  <a:ext uri="{FF2B5EF4-FFF2-40B4-BE49-F238E27FC236}">
                    <a16:creationId xmlns:a16="http://schemas.microsoft.com/office/drawing/2014/main" id="{8AD20C07-C252-939E-2E67-2E16C69FFD69}"/>
                  </a:ext>
                </a:extLst>
              </p:cNvPr>
              <p:cNvGraphicFramePr/>
              <p:nvPr>
                <p:extLst>
                  <p:ext uri="{D42A27DB-BD31-4B8C-83A1-F6EECF244321}">
                    <p14:modId xmlns:p14="http://schemas.microsoft.com/office/powerpoint/2010/main" val="4133541985"/>
                  </p:ext>
                </p:extLst>
              </p:nvPr>
            </p:nvGraphicFramePr>
            <p:xfrm>
              <a:off x="968991" y="2347412"/>
              <a:ext cx="10181229" cy="34119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4" name="Diagram 3">
                <a:extLst>
                  <a:ext uri="{FF2B5EF4-FFF2-40B4-BE49-F238E27FC236}">
                    <a16:creationId xmlns:a16="http://schemas.microsoft.com/office/drawing/2014/main" id="{8AD20C07-C252-939E-2E67-2E16C69FFD69}"/>
                  </a:ext>
                </a:extLst>
              </p:cNvPr>
              <p:cNvGraphicFramePr/>
              <p:nvPr>
                <p:extLst>
                  <p:ext uri="{D42A27DB-BD31-4B8C-83A1-F6EECF244321}">
                    <p14:modId xmlns:p14="http://schemas.microsoft.com/office/powerpoint/2010/main" val="4133541985"/>
                  </p:ext>
                </p:extLst>
              </p:nvPr>
            </p:nvGraphicFramePr>
            <p:xfrm>
              <a:off x="968991" y="2347412"/>
              <a:ext cx="10181229" cy="34119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Tree>
    <p:extLst>
      <p:ext uri="{BB962C8B-B14F-4D97-AF65-F5344CB8AC3E}">
        <p14:creationId xmlns:p14="http://schemas.microsoft.com/office/powerpoint/2010/main" val="3641405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0AAE4-584F-D70A-1C0E-B8AA78B33978}"/>
              </a:ext>
            </a:extLst>
          </p:cNvPr>
          <p:cNvSpPr>
            <a:spLocks noGrp="1"/>
          </p:cNvSpPr>
          <p:nvPr>
            <p:ph type="title"/>
          </p:nvPr>
        </p:nvSpPr>
        <p:spPr/>
        <p:txBody>
          <a:bodyPr/>
          <a:lstStyle/>
          <a:p>
            <a:pPr algn="ctr" rtl="1"/>
            <a:r>
              <a:rPr lang="fa-IR" dirty="0"/>
              <a:t>اثرات فشار</a:t>
            </a:r>
            <a:endParaRPr lang="en-US" dirty="0"/>
          </a:p>
        </p:txBody>
      </p:sp>
      <p:sp>
        <p:nvSpPr>
          <p:cNvPr id="3" name="Content Placeholder 2">
            <a:extLst>
              <a:ext uri="{FF2B5EF4-FFF2-40B4-BE49-F238E27FC236}">
                <a16:creationId xmlns:a16="http://schemas.microsoft.com/office/drawing/2014/main" id="{8C4D5757-3834-7178-B8C6-A0A870E6E241}"/>
              </a:ext>
            </a:extLst>
          </p:cNvPr>
          <p:cNvSpPr>
            <a:spLocks noGrp="1"/>
          </p:cNvSpPr>
          <p:nvPr>
            <p:ph idx="1"/>
          </p:nvPr>
        </p:nvSpPr>
        <p:spPr>
          <a:xfrm>
            <a:off x="838200" y="1813328"/>
            <a:ext cx="10515600" cy="4351338"/>
          </a:xfrm>
        </p:spPr>
        <p:txBody>
          <a:bodyPr/>
          <a:lstStyle/>
          <a:p>
            <a:pPr algn="r" rtl="1"/>
            <a:r>
              <a:rPr lang="fa-IR" dirty="0"/>
              <a:t>فشاروارده بالای هرجسم به دوکمیت ارتباط دارد</a:t>
            </a:r>
          </a:p>
          <a:p>
            <a:pPr algn="r" rtl="1"/>
            <a:r>
              <a:rPr lang="fa-IR" dirty="0"/>
              <a:t>مقدارقوه یعنی به هراندازه مقدارقوه وارده بیشترباشد فشاربیشتراست</a:t>
            </a:r>
          </a:p>
          <a:p>
            <a:pPr algn="r" rtl="1"/>
            <a:r>
              <a:rPr lang="fa-IR" dirty="0"/>
              <a:t>سطح یعنی به هراندازه سطحی که بالای آن قوه وارد میشود کوچکترباشد فشاربیشتراست</a:t>
            </a:r>
          </a:p>
          <a:p>
            <a:pPr marL="0" indent="0" algn="ctr" rtl="1">
              <a:buNone/>
            </a:pPr>
            <a:endParaRPr lang="en-US" dirty="0"/>
          </a:p>
        </p:txBody>
      </p:sp>
      <p:pic>
        <p:nvPicPr>
          <p:cNvPr id="7" name="Picture 6">
            <a:extLst>
              <a:ext uri="{FF2B5EF4-FFF2-40B4-BE49-F238E27FC236}">
                <a16:creationId xmlns:a16="http://schemas.microsoft.com/office/drawing/2014/main" id="{1C91B1B3-E0AA-2BFC-7853-45E5943E2D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527" y="3788605"/>
            <a:ext cx="3580789" cy="2388358"/>
          </a:xfrm>
          <a:prstGeom prst="rect">
            <a:avLst/>
          </a:prstGeom>
        </p:spPr>
      </p:pic>
      <p:pic>
        <p:nvPicPr>
          <p:cNvPr id="9" name="Picture 8">
            <a:extLst>
              <a:ext uri="{FF2B5EF4-FFF2-40B4-BE49-F238E27FC236}">
                <a16:creationId xmlns:a16="http://schemas.microsoft.com/office/drawing/2014/main" id="{27DCEAC2-2DEA-4023-B732-37691A03A7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4880" y="3659802"/>
            <a:ext cx="2715661" cy="2710241"/>
          </a:xfrm>
          <a:prstGeom prst="rect">
            <a:avLst/>
          </a:prstGeom>
        </p:spPr>
      </p:pic>
      <p:pic>
        <p:nvPicPr>
          <p:cNvPr id="11" name="Picture 10">
            <a:extLst>
              <a:ext uri="{FF2B5EF4-FFF2-40B4-BE49-F238E27FC236}">
                <a16:creationId xmlns:a16="http://schemas.microsoft.com/office/drawing/2014/main" id="{AC8289DE-7051-24BA-D20C-8CBE521ADB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7193" y="3577066"/>
            <a:ext cx="2941362" cy="2983482"/>
          </a:xfrm>
          <a:prstGeom prst="rect">
            <a:avLst/>
          </a:prstGeom>
        </p:spPr>
      </p:pic>
    </p:spTree>
    <p:extLst>
      <p:ext uri="{BB962C8B-B14F-4D97-AF65-F5344CB8AC3E}">
        <p14:creationId xmlns:p14="http://schemas.microsoft.com/office/powerpoint/2010/main" val="3947003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67BB1-13B5-BF08-4CFA-7DF29CE0B166}"/>
              </a:ext>
            </a:extLst>
          </p:cNvPr>
          <p:cNvSpPr>
            <a:spLocks noGrp="1"/>
          </p:cNvSpPr>
          <p:nvPr>
            <p:ph type="title"/>
          </p:nvPr>
        </p:nvSpPr>
        <p:spPr/>
        <p:txBody>
          <a:bodyPr/>
          <a:lstStyle/>
          <a:p>
            <a:pPr algn="ctr" rtl="1"/>
            <a:r>
              <a:rPr lang="fa-IR" dirty="0"/>
              <a:t>فشارجو(اتومسفیر)</a:t>
            </a:r>
            <a:endParaRPr lang="en-US" dirty="0"/>
          </a:p>
        </p:txBody>
      </p:sp>
      <p:sp>
        <p:nvSpPr>
          <p:cNvPr id="3" name="Content Placeholder 2">
            <a:extLst>
              <a:ext uri="{FF2B5EF4-FFF2-40B4-BE49-F238E27FC236}">
                <a16:creationId xmlns:a16="http://schemas.microsoft.com/office/drawing/2014/main" id="{371601BE-C8E6-136B-831F-20B8580ED30F}"/>
              </a:ext>
            </a:extLst>
          </p:cNvPr>
          <p:cNvSpPr>
            <a:spLocks noGrp="1"/>
          </p:cNvSpPr>
          <p:nvPr>
            <p:ph idx="1"/>
          </p:nvPr>
        </p:nvSpPr>
        <p:spPr/>
        <p:txBody>
          <a:bodyPr/>
          <a:lstStyle/>
          <a:p>
            <a:pPr algn="r" rtl="1"/>
            <a:r>
              <a:rPr lang="fa-IR" dirty="0"/>
              <a:t>فشاراتومسفیرعبارت ازوزن هوای دورادورکرّه زمین (اتومسفیر) است که ذرّات باوزن بیشتربه نزدیک سطح زمین وذرّات سبک درطبقات بالاترقراردارد</a:t>
            </a:r>
          </a:p>
          <a:p>
            <a:pPr algn="r" rtl="1"/>
            <a:r>
              <a:rPr lang="fa-IR" dirty="0"/>
              <a:t>اتومسفیرازترکیب گازهای نایتروجن، اکسیجن، کاربن دای اکساید، بخارآب، هایدروجن وذرّات گردوغبارتشکیل شده است، فشارستون هوابالای سطح زمین درسطح بحر به مساحت یک مترمربع به اندازه </a:t>
            </a:r>
            <a:r>
              <a:rPr lang="en-US" dirty="0"/>
              <a:t>101290 Pa</a:t>
            </a:r>
            <a:r>
              <a:rPr lang="fa-IR" dirty="0"/>
              <a:t> است</a:t>
            </a:r>
          </a:p>
          <a:p>
            <a:pPr algn="r" rtl="1"/>
            <a:r>
              <a:rPr lang="fa-IR" dirty="0"/>
              <a:t>به هراندازه که ازسطح زمین دورتربرویم فشاراتومسفیرکاهش مییابد</a:t>
            </a:r>
          </a:p>
          <a:p>
            <a:pPr algn="r" rtl="1"/>
            <a:r>
              <a:rPr lang="fa-IR" dirty="0"/>
              <a:t>اتومسفیرازکرّه زمین دربرابراشعه ماورای بنفش وتشعشعات کیهانی حفاظت میکند</a:t>
            </a:r>
          </a:p>
          <a:p>
            <a:pPr algn="r" rtl="1"/>
            <a:r>
              <a:rPr lang="fa-IR" dirty="0"/>
              <a:t>باافزایش ارتفاع ازسطح زمین فشارهواکم میشود</a:t>
            </a:r>
            <a:endParaRPr lang="en-US" dirty="0"/>
          </a:p>
        </p:txBody>
      </p:sp>
    </p:spTree>
    <p:extLst>
      <p:ext uri="{BB962C8B-B14F-4D97-AF65-F5344CB8AC3E}">
        <p14:creationId xmlns:p14="http://schemas.microsoft.com/office/powerpoint/2010/main" val="1277556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210FB-AD0A-3DA4-2A16-4C240E850FBD}"/>
              </a:ext>
            </a:extLst>
          </p:cNvPr>
          <p:cNvSpPr>
            <a:spLocks noGrp="1"/>
          </p:cNvSpPr>
          <p:nvPr>
            <p:ph type="title"/>
          </p:nvPr>
        </p:nvSpPr>
        <p:spPr/>
        <p:txBody>
          <a:bodyPr/>
          <a:lstStyle/>
          <a:p>
            <a:pPr algn="ctr" rtl="1"/>
            <a:r>
              <a:rPr lang="fa-IR" dirty="0"/>
              <a:t>فشارمایعات وقانون پاسکال</a:t>
            </a:r>
            <a:endParaRPr lang="en-US" dirty="0"/>
          </a:p>
        </p:txBody>
      </p:sp>
      <p:sp>
        <p:nvSpPr>
          <p:cNvPr id="3" name="Content Placeholder 2">
            <a:extLst>
              <a:ext uri="{FF2B5EF4-FFF2-40B4-BE49-F238E27FC236}">
                <a16:creationId xmlns:a16="http://schemas.microsoft.com/office/drawing/2014/main" id="{B50246EF-701B-FA78-01B0-B6A87AF1E7F2}"/>
              </a:ext>
            </a:extLst>
          </p:cNvPr>
          <p:cNvSpPr>
            <a:spLocks noGrp="1"/>
          </p:cNvSpPr>
          <p:nvPr>
            <p:ph idx="1"/>
          </p:nvPr>
        </p:nvSpPr>
        <p:spPr/>
        <p:txBody>
          <a:bodyPr/>
          <a:lstStyle/>
          <a:p>
            <a:pPr algn="r" rtl="1"/>
            <a:r>
              <a:rPr lang="fa-IR" dirty="0"/>
              <a:t>فشارمایعات نظربه ارتفاع وکثافت افزایش می یابد یعنی هرگاه عمق مایع زیاد شود فشارمایع زیاد میگردد وبه هراندازه که کثافت مایع زیاد شود فشارمایع نیزبیشترمیشود</a:t>
            </a:r>
          </a:p>
          <a:p>
            <a:pPr algn="r" rtl="1"/>
            <a:r>
              <a:rPr lang="fa-IR" dirty="0"/>
              <a:t>هم چنان فشارمایع رابطه مستقیم باتعجیل جاذبه زمین دارد </a:t>
            </a:r>
          </a:p>
          <a:p>
            <a:pPr algn="r" rtl="1"/>
            <a:r>
              <a:rPr lang="fa-IR" u="sng" dirty="0"/>
              <a:t>قانون پاسکال بیان میکند که تغییرفشاردرهرنقطه یک مایع محصورشده به صورت مساویانه به تمام نقاط مایع پخش میشود</a:t>
            </a:r>
            <a:endParaRPr lang="en-US" dirty="0"/>
          </a:p>
          <a:p>
            <a:pPr marL="0" indent="0" algn="r" rtl="1">
              <a:buNone/>
            </a:pPr>
            <a:endParaRPr lang="fa-IR" dirty="0">
              <a:effectLst>
                <a:outerShdw blurRad="38100" dist="38100" dir="2700000" algn="tl">
                  <a:srgbClr val="000000">
                    <a:alpha val="43137"/>
                  </a:srgbClr>
                </a:outerShdw>
              </a:effectLst>
            </a:endParaRPr>
          </a:p>
          <a:p>
            <a:pPr marL="0" indent="0" algn="ctr" rtl="1">
              <a:buNone/>
            </a:pPr>
            <a:endParaRPr lang="en-US" u="sng" dirty="0"/>
          </a:p>
        </p:txBody>
      </p:sp>
      <p:pic>
        <p:nvPicPr>
          <p:cNvPr id="6" name="Picture 5">
            <a:extLst>
              <a:ext uri="{FF2B5EF4-FFF2-40B4-BE49-F238E27FC236}">
                <a16:creationId xmlns:a16="http://schemas.microsoft.com/office/drawing/2014/main" id="{3B5BC35C-2ADA-9E1A-4ED2-E50D122123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9584" y="4001294"/>
            <a:ext cx="4951821" cy="2491581"/>
          </a:xfrm>
          <a:prstGeom prst="rect">
            <a:avLst/>
          </a:prstGeom>
        </p:spPr>
      </p:pic>
    </p:spTree>
    <p:extLst>
      <p:ext uri="{BB962C8B-B14F-4D97-AF65-F5344CB8AC3E}">
        <p14:creationId xmlns:p14="http://schemas.microsoft.com/office/powerpoint/2010/main" val="13504415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9A735-2EFE-62D0-5EB9-B38E984A89DD}"/>
              </a:ext>
            </a:extLst>
          </p:cNvPr>
          <p:cNvSpPr>
            <a:spLocks noGrp="1"/>
          </p:cNvSpPr>
          <p:nvPr>
            <p:ph type="title"/>
          </p:nvPr>
        </p:nvSpPr>
        <p:spPr/>
        <p:txBody>
          <a:bodyPr/>
          <a:lstStyle/>
          <a:p>
            <a:pPr algn="ctr" rtl="1"/>
            <a:r>
              <a:rPr lang="fa-IR" dirty="0"/>
              <a:t>قانون پاسکال وکاربردآن</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D723046-42B4-2527-D5C3-5987224BD92A}"/>
                  </a:ext>
                </a:extLst>
              </p:cNvPr>
              <p:cNvSpPr>
                <a:spLocks noGrp="1"/>
              </p:cNvSpPr>
              <p:nvPr>
                <p:ph idx="1"/>
              </p:nvPr>
            </p:nvSpPr>
            <p:spPr/>
            <p:txBody>
              <a:bodyPr/>
              <a:lstStyle/>
              <a:p>
                <a:pPr algn="r" rtl="1"/>
                <a:r>
                  <a:rPr lang="fa-IR" dirty="0"/>
                  <a:t>قانون پاسکل عبارت ازقوه وارده فی واحد سطح جسم میباشدکه کاربرد آن دربریک هایدرولیک، بلند کننده هایدرولیکی وشکنجه هایدرولیکی است که یک نمونه آن درشکل ذیل نشان داده شده است</a:t>
                </a:r>
                <a:endParaRPr lang="en-US" dirty="0"/>
              </a:p>
              <a:p>
                <a:pPr algn="r" rtl="1"/>
                <a14:m>
                  <m:oMath xmlns:m="http://schemas.openxmlformats.org/officeDocument/2006/math">
                    <m:f>
                      <m:fPr>
                        <m:ctrlPr>
                          <a:rPr lang="fa-IR" i="1" smtClean="0">
                            <a:latin typeface="Cambria Math" panose="02040503050406030204" pitchFamily="18" charset="0"/>
                          </a:rPr>
                        </m:ctrlPr>
                      </m:fPr>
                      <m:num>
                        <m:sSub>
                          <m:sSubPr>
                            <m:ctrlPr>
                              <a:rPr lang="fa-IR"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1</m:t>
                            </m:r>
                          </m:sub>
                        </m:sSub>
                      </m:num>
                      <m:den>
                        <m:sSub>
                          <m:sSubPr>
                            <m:ctrlPr>
                              <a:rPr lang="fa-IR"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1</m:t>
                            </m:r>
                          </m:sub>
                        </m:sSub>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2</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2</m:t>
                            </m:r>
                          </m:sub>
                        </m:sSub>
                      </m:den>
                    </m:f>
                  </m:oMath>
                </a14:m>
                <a:r>
                  <a:rPr lang="fa-IR" dirty="0"/>
                  <a:t> </a:t>
                </a:r>
              </a:p>
              <a:p>
                <a:pPr algn="r" rtl="1"/>
                <a14:m>
                  <m:oMath xmlns:m="http://schemas.openxmlformats.org/officeDocument/2006/math">
                    <m:sSub>
                      <m:sSubPr>
                        <m:ctrlPr>
                          <a:rPr lang="fa-IR" i="1" smtClean="0">
                            <a:effectLst>
                              <a:outerShdw blurRad="38100" dist="38100" dir="2700000" algn="tl">
                                <a:srgbClr val="000000">
                                  <a:alpha val="43137"/>
                                </a:srgbClr>
                              </a:outerShdw>
                            </a:effectLst>
                            <a:latin typeface="Cambria Math" panose="02040503050406030204" pitchFamily="18" charset="0"/>
                          </a:rPr>
                        </m:ctrlPr>
                      </m:sSubPr>
                      <m:e>
                        <m:r>
                          <a:rPr lang="en-US" b="0" i="1" smtClean="0">
                            <a:effectLst>
                              <a:outerShdw blurRad="38100" dist="38100" dir="2700000" algn="tl">
                                <a:srgbClr val="000000">
                                  <a:alpha val="43137"/>
                                </a:srgbClr>
                              </a:outerShdw>
                            </a:effectLst>
                            <a:latin typeface="Cambria Math" panose="02040503050406030204" pitchFamily="18" charset="0"/>
                          </a:rPr>
                          <m:t>𝐹</m:t>
                        </m:r>
                      </m:e>
                      <m:sub>
                        <m:r>
                          <a:rPr lang="en-US" b="0" i="1" smtClean="0">
                            <a:effectLst>
                              <a:outerShdw blurRad="38100" dist="38100" dir="2700000" algn="tl">
                                <a:srgbClr val="000000">
                                  <a:alpha val="43137"/>
                                </a:srgbClr>
                              </a:outerShdw>
                            </a:effectLst>
                            <a:latin typeface="Cambria Math" panose="02040503050406030204" pitchFamily="18" charset="0"/>
                          </a:rPr>
                          <m:t>1</m:t>
                        </m:r>
                      </m:sub>
                    </m:sSub>
                  </m:oMath>
                </a14:m>
                <a:r>
                  <a:rPr lang="fa-IR" dirty="0"/>
                  <a:t>  قوه بالای پیستون یک</a:t>
                </a:r>
              </a:p>
              <a:p>
                <a:pPr algn="r" rtl="1"/>
                <a14:m>
                  <m:oMath xmlns:m="http://schemas.openxmlformats.org/officeDocument/2006/math">
                    <m:sSub>
                      <m:sSubPr>
                        <m:ctrlPr>
                          <a:rPr lang="fa-IR" i="1" smtClean="0">
                            <a:effectLst>
                              <a:outerShdw blurRad="38100" dist="38100" dir="2700000" algn="tl">
                                <a:srgbClr val="000000">
                                  <a:alpha val="43137"/>
                                </a:srgbClr>
                              </a:outerShdw>
                            </a:effectLst>
                            <a:latin typeface="Cambria Math" panose="02040503050406030204" pitchFamily="18" charset="0"/>
                          </a:rPr>
                        </m:ctrlPr>
                      </m:sSubPr>
                      <m:e>
                        <m:r>
                          <a:rPr lang="en-US" b="0" i="1" smtClean="0">
                            <a:effectLst>
                              <a:outerShdw blurRad="38100" dist="38100" dir="2700000" algn="tl">
                                <a:srgbClr val="000000">
                                  <a:alpha val="43137"/>
                                </a:srgbClr>
                              </a:outerShdw>
                            </a:effectLst>
                            <a:latin typeface="Cambria Math" panose="02040503050406030204" pitchFamily="18" charset="0"/>
                          </a:rPr>
                          <m:t>𝐴</m:t>
                        </m:r>
                      </m:e>
                      <m:sub>
                        <m:r>
                          <a:rPr lang="en-US" b="0" i="1" smtClean="0">
                            <a:effectLst>
                              <a:outerShdw blurRad="38100" dist="38100" dir="2700000" algn="tl">
                                <a:srgbClr val="000000">
                                  <a:alpha val="43137"/>
                                </a:srgbClr>
                              </a:outerShdw>
                            </a:effectLst>
                            <a:latin typeface="Cambria Math" panose="02040503050406030204" pitchFamily="18" charset="0"/>
                          </a:rPr>
                          <m:t>1</m:t>
                        </m:r>
                      </m:sub>
                    </m:sSub>
                  </m:oMath>
                </a14:m>
                <a:r>
                  <a:rPr lang="fa-IR" dirty="0">
                    <a:effectLst>
                      <a:outerShdw blurRad="38100" dist="38100" dir="2700000" algn="tl">
                        <a:srgbClr val="000000">
                          <a:alpha val="43137"/>
                        </a:srgbClr>
                      </a:outerShdw>
                    </a:effectLst>
                  </a:rPr>
                  <a:t>  مساحت پیستون یک</a:t>
                </a:r>
              </a:p>
              <a:p>
                <a:pPr algn="r" rtl="1"/>
                <a14:m>
                  <m:oMath xmlns:m="http://schemas.openxmlformats.org/officeDocument/2006/math">
                    <m:sSub>
                      <m:sSubPr>
                        <m:ctrlPr>
                          <a:rPr lang="fa-IR" i="1" smtClean="0">
                            <a:effectLst>
                              <a:outerShdw blurRad="38100" dist="38100" dir="2700000" algn="tl">
                                <a:srgbClr val="000000">
                                  <a:alpha val="43137"/>
                                </a:srgbClr>
                              </a:outerShdw>
                            </a:effectLst>
                            <a:latin typeface="Cambria Math" panose="02040503050406030204" pitchFamily="18" charset="0"/>
                          </a:rPr>
                        </m:ctrlPr>
                      </m:sSubPr>
                      <m:e>
                        <m:r>
                          <a:rPr lang="en-US" b="0" i="1" smtClean="0">
                            <a:effectLst>
                              <a:outerShdw blurRad="38100" dist="38100" dir="2700000" algn="tl">
                                <a:srgbClr val="000000">
                                  <a:alpha val="43137"/>
                                </a:srgbClr>
                              </a:outerShdw>
                            </a:effectLst>
                            <a:latin typeface="Cambria Math" panose="02040503050406030204" pitchFamily="18" charset="0"/>
                          </a:rPr>
                          <m:t>𝐹</m:t>
                        </m:r>
                      </m:e>
                      <m:sub>
                        <m:r>
                          <a:rPr lang="en-US" b="0" i="1" smtClean="0">
                            <a:effectLst>
                              <a:outerShdw blurRad="38100" dist="38100" dir="2700000" algn="tl">
                                <a:srgbClr val="000000">
                                  <a:alpha val="43137"/>
                                </a:srgbClr>
                              </a:outerShdw>
                            </a:effectLst>
                            <a:latin typeface="Cambria Math" panose="02040503050406030204" pitchFamily="18" charset="0"/>
                          </a:rPr>
                          <m:t>2</m:t>
                        </m:r>
                      </m:sub>
                    </m:sSub>
                  </m:oMath>
                </a14:m>
                <a:r>
                  <a:rPr lang="fa-IR" dirty="0">
                    <a:effectLst>
                      <a:outerShdw blurRad="38100" dist="38100" dir="2700000" algn="tl">
                        <a:srgbClr val="000000">
                          <a:alpha val="43137"/>
                        </a:srgbClr>
                      </a:outerShdw>
                    </a:effectLst>
                  </a:rPr>
                  <a:t>  قوه بالای پیستون دو</a:t>
                </a:r>
              </a:p>
              <a:p>
                <a:pPr algn="r" rtl="1"/>
                <a14:m>
                  <m:oMath xmlns:m="http://schemas.openxmlformats.org/officeDocument/2006/math">
                    <m:sSub>
                      <m:sSubPr>
                        <m:ctrlPr>
                          <a:rPr lang="fa-IR" i="1" smtClean="0">
                            <a:effectLst>
                              <a:outerShdw blurRad="38100" dist="38100" dir="2700000" algn="tl">
                                <a:srgbClr val="000000">
                                  <a:alpha val="43137"/>
                                </a:srgbClr>
                              </a:outerShdw>
                            </a:effectLst>
                            <a:latin typeface="Cambria Math" panose="02040503050406030204" pitchFamily="18" charset="0"/>
                          </a:rPr>
                        </m:ctrlPr>
                      </m:sSubPr>
                      <m:e>
                        <m:r>
                          <a:rPr lang="en-US" b="0" i="1" smtClean="0">
                            <a:effectLst>
                              <a:outerShdw blurRad="38100" dist="38100" dir="2700000" algn="tl">
                                <a:srgbClr val="000000">
                                  <a:alpha val="43137"/>
                                </a:srgbClr>
                              </a:outerShdw>
                            </a:effectLst>
                            <a:latin typeface="Cambria Math" panose="02040503050406030204" pitchFamily="18" charset="0"/>
                          </a:rPr>
                          <m:t>𝐴</m:t>
                        </m:r>
                      </m:e>
                      <m:sub>
                        <m:r>
                          <a:rPr lang="en-US" b="0" i="1" smtClean="0">
                            <a:effectLst>
                              <a:outerShdw blurRad="38100" dist="38100" dir="2700000" algn="tl">
                                <a:srgbClr val="000000">
                                  <a:alpha val="43137"/>
                                </a:srgbClr>
                              </a:outerShdw>
                            </a:effectLst>
                            <a:latin typeface="Cambria Math" panose="02040503050406030204" pitchFamily="18" charset="0"/>
                          </a:rPr>
                          <m:t>2</m:t>
                        </m:r>
                      </m:sub>
                    </m:sSub>
                  </m:oMath>
                </a14:m>
                <a:r>
                  <a:rPr lang="fa-IR" dirty="0">
                    <a:effectLst>
                      <a:outerShdw blurRad="38100" dist="38100" dir="2700000" algn="tl">
                        <a:srgbClr val="000000">
                          <a:alpha val="43137"/>
                        </a:srgbClr>
                      </a:outerShdw>
                    </a:effectLst>
                  </a:rPr>
                  <a:t>  مساحت پیستون دو</a:t>
                </a:r>
              </a:p>
              <a:p>
                <a:pPr marL="0" indent="0" algn="ctr" rtl="1">
                  <a:buNone/>
                </a:pPr>
                <a:endParaRPr lang="en-US" dirty="0"/>
              </a:p>
            </p:txBody>
          </p:sp>
        </mc:Choice>
        <mc:Fallback xmlns="">
          <p:sp>
            <p:nvSpPr>
              <p:cNvPr id="3" name="Content Placeholder 2">
                <a:extLst>
                  <a:ext uri="{FF2B5EF4-FFF2-40B4-BE49-F238E27FC236}">
                    <a16:creationId xmlns:a16="http://schemas.microsoft.com/office/drawing/2014/main" id="{ED723046-42B4-2527-D5C3-5987224BD92A}"/>
                  </a:ext>
                </a:extLst>
              </p:cNvPr>
              <p:cNvSpPr>
                <a:spLocks noGrp="1" noRot="1" noChangeAspect="1" noMove="1" noResize="1" noEditPoints="1" noAdjustHandles="1" noChangeArrowheads="1" noChangeShapeType="1" noTextEdit="1"/>
              </p:cNvSpPr>
              <p:nvPr>
                <p:ph idx="1"/>
              </p:nvPr>
            </p:nvSpPr>
            <p:spPr>
              <a:blipFill>
                <a:blip r:embed="rId2"/>
                <a:stretch>
                  <a:fillRect t="-2381" r="-1043"/>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831C9AAC-5AF8-822D-C648-410458A7D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6337" y="2743908"/>
            <a:ext cx="6290907" cy="3663528"/>
          </a:xfrm>
          <a:prstGeom prst="rect">
            <a:avLst/>
          </a:prstGeom>
        </p:spPr>
      </p:pic>
    </p:spTree>
    <p:extLst>
      <p:ext uri="{BB962C8B-B14F-4D97-AF65-F5344CB8AC3E}">
        <p14:creationId xmlns:p14="http://schemas.microsoft.com/office/powerpoint/2010/main" val="28960906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08E29-967C-CD06-2274-7371A689F4C7}"/>
              </a:ext>
            </a:extLst>
          </p:cNvPr>
          <p:cNvSpPr>
            <a:spLocks noGrp="1"/>
          </p:cNvSpPr>
          <p:nvPr>
            <p:ph type="title"/>
          </p:nvPr>
        </p:nvSpPr>
        <p:spPr/>
        <p:txBody>
          <a:bodyPr/>
          <a:lstStyle/>
          <a:p>
            <a:pPr algn="ctr" rtl="1"/>
            <a:r>
              <a:rPr lang="fa-IR" dirty="0"/>
              <a:t>قوه صعودی وقانون ارشمیدس</a:t>
            </a:r>
            <a:endParaRPr lang="en-US" dirty="0"/>
          </a:p>
        </p:txBody>
      </p:sp>
      <p:sp>
        <p:nvSpPr>
          <p:cNvPr id="3" name="Content Placeholder 2">
            <a:extLst>
              <a:ext uri="{FF2B5EF4-FFF2-40B4-BE49-F238E27FC236}">
                <a16:creationId xmlns:a16="http://schemas.microsoft.com/office/drawing/2014/main" id="{32888251-8411-0EDD-AADB-FB51D7782169}"/>
              </a:ext>
            </a:extLst>
          </p:cNvPr>
          <p:cNvSpPr>
            <a:spLocks noGrp="1"/>
          </p:cNvSpPr>
          <p:nvPr>
            <p:ph idx="1"/>
          </p:nvPr>
        </p:nvSpPr>
        <p:spPr/>
        <p:txBody>
          <a:bodyPr/>
          <a:lstStyle/>
          <a:p>
            <a:pPr algn="r" rtl="1"/>
            <a:r>
              <a:rPr lang="fa-IR" dirty="0"/>
              <a:t>ارشمیدس دراثرتجربه وتحقیق زیاددریافت کرد که هرگاه جسمی به صورت مکمل یا قسمی درداخل مایع قرارگیرد وزن جسم مذکوربه اندازه وزن مایع بیجا شده کم میگردد که این قوه را بنام قوه صعودی یاقوه شناوری یادمیکنند</a:t>
            </a:r>
          </a:p>
          <a:p>
            <a:pPr algn="r" rtl="1"/>
            <a:r>
              <a:rPr lang="fa-IR" dirty="0"/>
              <a:t>اگریک جسم درداخل مایع قرارگیرد مقداری ازحجم مایع به اندازه حجم جسم که درداخل آب قرارگرفته بیجا میسازد</a:t>
            </a:r>
          </a:p>
          <a:p>
            <a:pPr algn="r" rtl="1"/>
            <a:r>
              <a:rPr lang="fa-IR" dirty="0"/>
              <a:t>به طورمثال هرگاه شما درداخل یک حوض شنا میکنید احساس مینمایید که وزن شما کم شده (سبک شده) است که درحقیقت قوه صعودی آب باعث کم شدن وزن شما میگردد</a:t>
            </a:r>
          </a:p>
          <a:p>
            <a:pPr algn="r" rtl="1"/>
            <a:r>
              <a:rPr lang="fa-IR" dirty="0"/>
              <a:t>برای درک بهتراین موضوع شما میتوانید با یک قوه سنج فنری جسم را ابتدا درهوا وسپس درداخل آب وزن کنید متوجه خواهید شدکه وزن جسم درداخل آب کم میشود </a:t>
            </a:r>
            <a:endParaRPr lang="en-US" dirty="0"/>
          </a:p>
        </p:txBody>
      </p:sp>
    </p:spTree>
    <p:extLst>
      <p:ext uri="{BB962C8B-B14F-4D97-AF65-F5344CB8AC3E}">
        <p14:creationId xmlns:p14="http://schemas.microsoft.com/office/powerpoint/2010/main" val="36654771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27602-E77A-9A8E-8049-B2976A0EE809}"/>
              </a:ext>
            </a:extLst>
          </p:cNvPr>
          <p:cNvSpPr>
            <a:spLocks noGrp="1"/>
          </p:cNvSpPr>
          <p:nvPr>
            <p:ph type="title"/>
          </p:nvPr>
        </p:nvSpPr>
        <p:spPr/>
        <p:txBody>
          <a:bodyPr/>
          <a:lstStyle/>
          <a:p>
            <a:pPr algn="ctr" rtl="1"/>
            <a:r>
              <a:rPr lang="fa-IR" dirty="0"/>
              <a:t>قانون ارشمیدس</a:t>
            </a:r>
            <a:endParaRPr lang="en-US" dirty="0"/>
          </a:p>
        </p:txBody>
      </p:sp>
      <p:pic>
        <p:nvPicPr>
          <p:cNvPr id="7" name="Content Placeholder 6">
            <a:extLst>
              <a:ext uri="{FF2B5EF4-FFF2-40B4-BE49-F238E27FC236}">
                <a16:creationId xmlns:a16="http://schemas.microsoft.com/office/drawing/2014/main" id="{C9033265-03E0-336E-CAE8-1B93D8E189F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0" y="1858169"/>
            <a:ext cx="7620000" cy="4286250"/>
          </a:xfrm>
        </p:spPr>
      </p:pic>
    </p:spTree>
    <p:extLst>
      <p:ext uri="{BB962C8B-B14F-4D97-AF65-F5344CB8AC3E}">
        <p14:creationId xmlns:p14="http://schemas.microsoft.com/office/powerpoint/2010/main" val="2530072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B300B-8114-BBAC-7A3E-7E8F6C3C2D47}"/>
              </a:ext>
            </a:extLst>
          </p:cNvPr>
          <p:cNvSpPr>
            <a:spLocks noGrp="1"/>
          </p:cNvSpPr>
          <p:nvPr>
            <p:ph type="title"/>
          </p:nvPr>
        </p:nvSpPr>
        <p:spPr/>
        <p:txBody>
          <a:bodyPr/>
          <a:lstStyle/>
          <a:p>
            <a:pPr algn="ctr" rtl="1"/>
            <a:r>
              <a:rPr lang="fa-IR" dirty="0"/>
              <a:t>سیستم </a:t>
            </a:r>
            <a:r>
              <a:rPr lang="en-US" dirty="0"/>
              <a:t>F.P.S</a:t>
            </a:r>
          </a:p>
        </p:txBody>
      </p:sp>
      <p:sp>
        <p:nvSpPr>
          <p:cNvPr id="3" name="Content Placeholder 2">
            <a:extLst>
              <a:ext uri="{FF2B5EF4-FFF2-40B4-BE49-F238E27FC236}">
                <a16:creationId xmlns:a16="http://schemas.microsoft.com/office/drawing/2014/main" id="{A664A38B-7D0B-D523-FB6B-522AF119A058}"/>
              </a:ext>
            </a:extLst>
          </p:cNvPr>
          <p:cNvSpPr>
            <a:spLocks noGrp="1"/>
          </p:cNvSpPr>
          <p:nvPr>
            <p:ph idx="1"/>
          </p:nvPr>
        </p:nvSpPr>
        <p:spPr/>
        <p:txBody>
          <a:bodyPr/>
          <a:lstStyle/>
          <a:p>
            <a:pPr algn="r" rtl="1"/>
            <a:r>
              <a:rPr lang="fa-IR" dirty="0"/>
              <a:t>این سیستم درکشورهای انگلیسی زبان مروّج است که درآن طول به فوت (</a:t>
            </a:r>
            <a:r>
              <a:rPr lang="en-US" dirty="0"/>
              <a:t>ft</a:t>
            </a:r>
            <a:r>
              <a:rPr lang="fa-IR" dirty="0"/>
              <a:t>)، کتله به (</a:t>
            </a:r>
            <a:r>
              <a:rPr lang="en-US" dirty="0"/>
              <a:t>slug</a:t>
            </a:r>
            <a:r>
              <a:rPr lang="fa-IR" dirty="0"/>
              <a:t>) وزمان به ثانیه نشان داده میشود</a:t>
            </a:r>
          </a:p>
          <a:p>
            <a:pPr algn="r" rtl="1"/>
            <a:r>
              <a:rPr lang="fa-IR" dirty="0"/>
              <a:t>برعلاوه این سیستم درکشورهایی که قبلاً مستعمره انگلستان بوده نیزرواج دارد</a:t>
            </a:r>
          </a:p>
          <a:p>
            <a:pPr algn="r" rtl="1"/>
            <a:r>
              <a:rPr lang="fa-IR" dirty="0"/>
              <a:t>این سیستم به اندازه سیستم بین المللی واحدات ساده وکاربردی نیست اما برای شاگردان بهتراست یاد بگیرند زیرا تاهنوزهم درجهان قابل استفاده است</a:t>
            </a:r>
            <a:endParaRPr lang="en-US" dirty="0"/>
          </a:p>
        </p:txBody>
      </p:sp>
    </p:spTree>
    <p:extLst>
      <p:ext uri="{BB962C8B-B14F-4D97-AF65-F5344CB8AC3E}">
        <p14:creationId xmlns:p14="http://schemas.microsoft.com/office/powerpoint/2010/main" val="10980484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90ACF-B288-A064-FE97-23A973D43CA7}"/>
              </a:ext>
            </a:extLst>
          </p:cNvPr>
          <p:cNvSpPr>
            <a:spLocks noGrp="1"/>
          </p:cNvSpPr>
          <p:nvPr>
            <p:ph type="title"/>
          </p:nvPr>
        </p:nvSpPr>
        <p:spPr/>
        <p:txBody>
          <a:bodyPr/>
          <a:lstStyle/>
          <a:p>
            <a:pPr algn="ctr" rtl="1"/>
            <a:r>
              <a:rPr lang="fa-IR" dirty="0"/>
              <a:t>فصل پنجم</a:t>
            </a:r>
            <a:br>
              <a:rPr lang="fa-IR" dirty="0"/>
            </a:br>
            <a:r>
              <a:rPr lang="fa-IR" dirty="0"/>
              <a:t>خواص نور</a:t>
            </a:r>
            <a:endParaRPr lang="en-US" dirty="0"/>
          </a:p>
        </p:txBody>
      </p:sp>
      <p:sp>
        <p:nvSpPr>
          <p:cNvPr id="3" name="Content Placeholder 2">
            <a:extLst>
              <a:ext uri="{FF2B5EF4-FFF2-40B4-BE49-F238E27FC236}">
                <a16:creationId xmlns:a16="http://schemas.microsoft.com/office/drawing/2014/main" id="{F79D7B9C-FBB7-1570-7E94-7FFFF53DC064}"/>
              </a:ext>
            </a:extLst>
          </p:cNvPr>
          <p:cNvSpPr>
            <a:spLocks noGrp="1"/>
          </p:cNvSpPr>
          <p:nvPr>
            <p:ph idx="1"/>
          </p:nvPr>
        </p:nvSpPr>
        <p:spPr/>
        <p:txBody>
          <a:bodyPr/>
          <a:lstStyle/>
          <a:p>
            <a:pPr algn="r" rtl="1"/>
            <a:r>
              <a:rPr lang="fa-IR" dirty="0"/>
              <a:t>نورشکلی ازانرژی است ودرباره نوردونوع نظریه وجود دارد نظریه اول درباره ماهیت ذرّه یی نورونظریه دوم درباره ماهیت موجی نوراست که بالاخره بعدازدوهزارسال بحث طولانی منجربه تلفیق هردونظریه گردید به این معنی که نورهم خاصیت ذرّه وهم خاصیت موج را دارد</a:t>
            </a:r>
            <a:endParaRPr lang="en-US" dirty="0"/>
          </a:p>
          <a:p>
            <a:pPr algn="r" rtl="1"/>
            <a:r>
              <a:rPr lang="fa-IR" dirty="0"/>
              <a:t>بواسطه نوراست که انسانها قادربه شناخت ازمحیط اطراف خود ازنزدیک ترین فاصله تا دورترین فاصله مانند منظومه ها وکهکشانها شده است یعنی اطلاعات ازنوری که توسط اجرام سماوی به ما رسیده است وما ازموقعیت آنها باخبرشده ایم</a:t>
            </a:r>
            <a:endParaRPr lang="en-US" dirty="0"/>
          </a:p>
        </p:txBody>
      </p:sp>
    </p:spTree>
    <p:extLst>
      <p:ext uri="{BB962C8B-B14F-4D97-AF65-F5344CB8AC3E}">
        <p14:creationId xmlns:p14="http://schemas.microsoft.com/office/powerpoint/2010/main" val="12584660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70A92-5A35-E95D-222B-8DAE98E7C911}"/>
              </a:ext>
            </a:extLst>
          </p:cNvPr>
          <p:cNvSpPr>
            <a:spLocks noGrp="1"/>
          </p:cNvSpPr>
          <p:nvPr>
            <p:ph type="title"/>
          </p:nvPr>
        </p:nvSpPr>
        <p:spPr/>
        <p:txBody>
          <a:bodyPr/>
          <a:lstStyle/>
          <a:p>
            <a:pPr algn="ctr"/>
            <a:r>
              <a:rPr lang="fa-IR" dirty="0"/>
              <a:t>نورورویت (دیدن)</a:t>
            </a:r>
            <a:endParaRPr lang="en-US" dirty="0"/>
          </a:p>
        </p:txBody>
      </p:sp>
      <p:sp>
        <p:nvSpPr>
          <p:cNvPr id="3" name="Content Placeholder 2">
            <a:extLst>
              <a:ext uri="{FF2B5EF4-FFF2-40B4-BE49-F238E27FC236}">
                <a16:creationId xmlns:a16="http://schemas.microsoft.com/office/drawing/2014/main" id="{0A92A34A-28BB-5AC5-7556-34C5612CA0A4}"/>
              </a:ext>
            </a:extLst>
          </p:cNvPr>
          <p:cNvSpPr>
            <a:spLocks noGrp="1"/>
          </p:cNvSpPr>
          <p:nvPr>
            <p:ph idx="1"/>
          </p:nvPr>
        </p:nvSpPr>
        <p:spPr/>
        <p:txBody>
          <a:bodyPr/>
          <a:lstStyle/>
          <a:p>
            <a:pPr algn="r" rtl="1"/>
            <a:r>
              <a:rPr lang="fa-IR" dirty="0"/>
              <a:t>آیا شما چگونه اجسام پیرامون خودرا می بینید؟ درابتدا انسانها فکرمیکردند که نورازچشم انسانها وموجودات زنده خارج میشود اما بعداً این نظریه اشتباه ثابت شد به این دلیل که اگرنورازچشم موجودات زنده خارج شود باید درشب تاریک نیزآشیا دوروبرخودرا ببینیم اما چرا نمی بینیم؟</a:t>
            </a:r>
          </a:p>
          <a:p>
            <a:pPr algn="r" rtl="1"/>
            <a:r>
              <a:rPr lang="fa-IR" dirty="0"/>
              <a:t>ما زمانی آشیای دوروبرخودرا می بینیم که</a:t>
            </a:r>
            <a:r>
              <a:rPr lang="en-US" dirty="0"/>
              <a:t>                                                   </a:t>
            </a:r>
            <a:r>
              <a:rPr lang="fa-IR" dirty="0"/>
              <a:t> نورازمنبع نورتابیده وبعدازانعکاس ازسطح</a:t>
            </a:r>
            <a:r>
              <a:rPr lang="en-US" dirty="0"/>
              <a:t>                                                           </a:t>
            </a:r>
            <a:r>
              <a:rPr lang="fa-IR" dirty="0"/>
              <a:t> جسم به چشم مابرسد.</a:t>
            </a:r>
          </a:p>
          <a:p>
            <a:pPr marL="0" indent="0" algn="ctr" rtl="1">
              <a:buNone/>
            </a:pPr>
            <a:endParaRPr lang="en-US" dirty="0"/>
          </a:p>
        </p:txBody>
      </p:sp>
      <p:pic>
        <p:nvPicPr>
          <p:cNvPr id="5" name="Picture 4">
            <a:extLst>
              <a:ext uri="{FF2B5EF4-FFF2-40B4-BE49-F238E27FC236}">
                <a16:creationId xmlns:a16="http://schemas.microsoft.com/office/drawing/2014/main" id="{AB1CE7CC-E032-ADD6-560F-A37A1F699F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8860" y="3178527"/>
            <a:ext cx="3827415" cy="3240545"/>
          </a:xfrm>
          <a:prstGeom prst="rect">
            <a:avLst/>
          </a:prstGeom>
        </p:spPr>
      </p:pic>
      <p:pic>
        <p:nvPicPr>
          <p:cNvPr id="6" name="Picture 5">
            <a:extLst>
              <a:ext uri="{FF2B5EF4-FFF2-40B4-BE49-F238E27FC236}">
                <a16:creationId xmlns:a16="http://schemas.microsoft.com/office/drawing/2014/main" id="{7734022A-9736-BC6C-1BA6-842B6E8B48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8122" y="4664691"/>
            <a:ext cx="3953301" cy="1647209"/>
          </a:xfrm>
          <a:prstGeom prst="rect">
            <a:avLst/>
          </a:prstGeom>
        </p:spPr>
      </p:pic>
    </p:spTree>
    <p:extLst>
      <p:ext uri="{BB962C8B-B14F-4D97-AF65-F5344CB8AC3E}">
        <p14:creationId xmlns:p14="http://schemas.microsoft.com/office/powerpoint/2010/main" val="2243675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88C34-816F-2CD4-661A-9AA24EDD18A2}"/>
              </a:ext>
            </a:extLst>
          </p:cNvPr>
          <p:cNvSpPr>
            <a:spLocks noGrp="1"/>
          </p:cNvSpPr>
          <p:nvPr>
            <p:ph type="title"/>
          </p:nvPr>
        </p:nvSpPr>
        <p:spPr/>
        <p:txBody>
          <a:bodyPr/>
          <a:lstStyle/>
          <a:p>
            <a:pPr algn="ctr" rtl="1"/>
            <a:r>
              <a:rPr lang="fa-IR" dirty="0"/>
              <a:t>انتشارمستقیم الخط نور</a:t>
            </a:r>
            <a:endParaRPr lang="en-US" dirty="0"/>
          </a:p>
        </p:txBody>
      </p:sp>
      <p:sp>
        <p:nvSpPr>
          <p:cNvPr id="3" name="Content Placeholder 2">
            <a:extLst>
              <a:ext uri="{FF2B5EF4-FFF2-40B4-BE49-F238E27FC236}">
                <a16:creationId xmlns:a16="http://schemas.microsoft.com/office/drawing/2014/main" id="{DD00A954-8EDA-9B8F-529B-0E3C2A5D4561}"/>
              </a:ext>
            </a:extLst>
          </p:cNvPr>
          <p:cNvSpPr>
            <a:spLocks noGrp="1"/>
          </p:cNvSpPr>
          <p:nvPr>
            <p:ph idx="1"/>
          </p:nvPr>
        </p:nvSpPr>
        <p:spPr/>
        <p:txBody>
          <a:bodyPr/>
          <a:lstStyle/>
          <a:p>
            <a:pPr algn="r" rtl="1"/>
            <a:r>
              <a:rPr lang="fa-IR" dirty="0"/>
              <a:t>زمانیکه شما مسیرشعاع نوری ازیک روزنه یا یک درزباریک راتعقیب نمایید می بینید که مسیرحرکت شعاع نوری یک خط مستقیم است ازاینجا نتیجه میگیریم که نوربه امتداد خط مستقیم حرکت میکند</a:t>
            </a:r>
            <a:endParaRPr lang="en-US" dirty="0"/>
          </a:p>
          <a:p>
            <a:pPr marL="0" indent="0" algn="ctr" rtl="1">
              <a:buNone/>
            </a:pPr>
            <a:r>
              <a:rPr lang="fa-IR" dirty="0"/>
              <a:t> </a:t>
            </a:r>
            <a:endParaRPr lang="en-US" dirty="0"/>
          </a:p>
        </p:txBody>
      </p:sp>
      <p:pic>
        <p:nvPicPr>
          <p:cNvPr id="5" name="Picture 4">
            <a:extLst>
              <a:ext uri="{FF2B5EF4-FFF2-40B4-BE49-F238E27FC236}">
                <a16:creationId xmlns:a16="http://schemas.microsoft.com/office/drawing/2014/main" id="{FC8E931A-73AD-99FF-9186-9EE1B53BD0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0991" y="3142017"/>
            <a:ext cx="6030018" cy="2849349"/>
          </a:xfrm>
          <a:prstGeom prst="rect">
            <a:avLst/>
          </a:prstGeom>
        </p:spPr>
      </p:pic>
    </p:spTree>
    <p:extLst>
      <p:ext uri="{BB962C8B-B14F-4D97-AF65-F5344CB8AC3E}">
        <p14:creationId xmlns:p14="http://schemas.microsoft.com/office/powerpoint/2010/main" val="23547760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D14EC-59E4-618B-EBF6-E56F72691B0E}"/>
              </a:ext>
            </a:extLst>
          </p:cNvPr>
          <p:cNvSpPr>
            <a:spLocks noGrp="1"/>
          </p:cNvSpPr>
          <p:nvPr>
            <p:ph type="title"/>
          </p:nvPr>
        </p:nvSpPr>
        <p:spPr/>
        <p:txBody>
          <a:bodyPr/>
          <a:lstStyle/>
          <a:p>
            <a:pPr algn="ctr" rtl="1"/>
            <a:r>
              <a:rPr lang="fa-IR" dirty="0"/>
              <a:t>سایه</a:t>
            </a:r>
            <a:endParaRPr lang="en-US" dirty="0"/>
          </a:p>
        </p:txBody>
      </p:sp>
      <p:sp>
        <p:nvSpPr>
          <p:cNvPr id="3" name="Content Placeholder 2">
            <a:extLst>
              <a:ext uri="{FF2B5EF4-FFF2-40B4-BE49-F238E27FC236}">
                <a16:creationId xmlns:a16="http://schemas.microsoft.com/office/drawing/2014/main" id="{B9EEFE98-1D6F-1A91-627E-6922639ECCD9}"/>
              </a:ext>
            </a:extLst>
          </p:cNvPr>
          <p:cNvSpPr>
            <a:spLocks noGrp="1"/>
          </p:cNvSpPr>
          <p:nvPr>
            <p:ph idx="1"/>
          </p:nvPr>
        </p:nvSpPr>
        <p:spPr/>
        <p:txBody>
          <a:bodyPr/>
          <a:lstStyle/>
          <a:p>
            <a:pPr algn="r" rtl="1"/>
            <a:r>
              <a:rPr lang="fa-IR" dirty="0"/>
              <a:t>جسمی که نورازآن عبورنکند (جسم کدر) اگردرمقابل منبع نورقرارگیرد درعقب جسم سایه تشکیل میگرددویا به عبارت دیگر</a:t>
            </a:r>
            <a:r>
              <a:rPr lang="fa-IR" u="sng" dirty="0"/>
              <a:t>سایه یک جسم آن ساحه تاریک را گویند که جسم مذکورمانع رسیدن نوربه آن ساحه میگردد</a:t>
            </a:r>
          </a:p>
          <a:p>
            <a:pPr marL="0" indent="0" algn="ctr" rtl="1">
              <a:buNone/>
            </a:pPr>
            <a:endParaRPr lang="en-US" dirty="0"/>
          </a:p>
        </p:txBody>
      </p:sp>
      <p:pic>
        <p:nvPicPr>
          <p:cNvPr id="5" name="Picture 4">
            <a:extLst>
              <a:ext uri="{FF2B5EF4-FFF2-40B4-BE49-F238E27FC236}">
                <a16:creationId xmlns:a16="http://schemas.microsoft.com/office/drawing/2014/main" id="{97F4135E-336C-250F-F46F-0AD2CC5F1A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5575" y="3263900"/>
            <a:ext cx="6800850" cy="3048000"/>
          </a:xfrm>
          <a:prstGeom prst="rect">
            <a:avLst/>
          </a:prstGeom>
        </p:spPr>
      </p:pic>
    </p:spTree>
    <p:extLst>
      <p:ext uri="{BB962C8B-B14F-4D97-AF65-F5344CB8AC3E}">
        <p14:creationId xmlns:p14="http://schemas.microsoft.com/office/powerpoint/2010/main" val="3981599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5CBA1-7642-5AA8-B0AA-A26C95EAECE4}"/>
              </a:ext>
            </a:extLst>
          </p:cNvPr>
          <p:cNvSpPr>
            <a:spLocks noGrp="1"/>
          </p:cNvSpPr>
          <p:nvPr>
            <p:ph type="title"/>
          </p:nvPr>
        </p:nvSpPr>
        <p:spPr/>
        <p:txBody>
          <a:bodyPr/>
          <a:lstStyle/>
          <a:p>
            <a:pPr algn="ctr" rtl="1"/>
            <a:r>
              <a:rPr lang="fa-IR" dirty="0"/>
              <a:t>مهتاب گرفتگی (خسوف)</a:t>
            </a:r>
            <a:endParaRPr lang="en-US" dirty="0"/>
          </a:p>
        </p:txBody>
      </p:sp>
      <p:sp>
        <p:nvSpPr>
          <p:cNvPr id="3" name="Content Placeholder 2">
            <a:extLst>
              <a:ext uri="{FF2B5EF4-FFF2-40B4-BE49-F238E27FC236}">
                <a16:creationId xmlns:a16="http://schemas.microsoft.com/office/drawing/2014/main" id="{DE9C769D-9B2E-80FA-26AF-F5B950665B8C}"/>
              </a:ext>
            </a:extLst>
          </p:cNvPr>
          <p:cNvSpPr>
            <a:spLocks noGrp="1"/>
          </p:cNvSpPr>
          <p:nvPr>
            <p:ph idx="1"/>
          </p:nvPr>
        </p:nvSpPr>
        <p:spPr/>
        <p:txBody>
          <a:bodyPr/>
          <a:lstStyle/>
          <a:p>
            <a:pPr algn="r" rtl="1"/>
            <a:r>
              <a:rPr lang="fa-IR" dirty="0"/>
              <a:t>مهتاب گرفتگی زمانی اتفاق می افتد که آفتاب، زمین ومهتاب درامتداد یک خط مستقیم قرارگرفته وزمین میان آفتاب ومهتاب قرارگیرد که دراین صورت سایه زمین بالای مهتاب افتاده وبه همین دلیل مهتاب گرفتگی قسمی وکامل صورت میگیرد زیرا حجم وکتله زمین تقریباً 50 برابرحجم وکتله مهتاب است</a:t>
            </a:r>
          </a:p>
          <a:p>
            <a:pPr marL="0" indent="0" algn="ctr" rtl="1">
              <a:buNone/>
            </a:pPr>
            <a:endParaRPr lang="en-US" dirty="0"/>
          </a:p>
        </p:txBody>
      </p:sp>
      <p:pic>
        <p:nvPicPr>
          <p:cNvPr id="5" name="Picture 4">
            <a:extLst>
              <a:ext uri="{FF2B5EF4-FFF2-40B4-BE49-F238E27FC236}">
                <a16:creationId xmlns:a16="http://schemas.microsoft.com/office/drawing/2014/main" id="{1F1EB42E-4350-E6BA-9DC5-678C4803DB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9293" y="3429000"/>
            <a:ext cx="4733414" cy="3236522"/>
          </a:xfrm>
          <a:prstGeom prst="rect">
            <a:avLst/>
          </a:prstGeom>
        </p:spPr>
      </p:pic>
    </p:spTree>
    <p:extLst>
      <p:ext uri="{BB962C8B-B14F-4D97-AF65-F5344CB8AC3E}">
        <p14:creationId xmlns:p14="http://schemas.microsoft.com/office/powerpoint/2010/main" val="3838834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0C9CF-19CC-00D4-7CB8-1AB6A9784B05}"/>
              </a:ext>
            </a:extLst>
          </p:cNvPr>
          <p:cNvSpPr>
            <a:spLocks noGrp="1"/>
          </p:cNvSpPr>
          <p:nvPr>
            <p:ph type="title"/>
          </p:nvPr>
        </p:nvSpPr>
        <p:spPr/>
        <p:txBody>
          <a:bodyPr/>
          <a:lstStyle/>
          <a:p>
            <a:pPr algn="ctr" rtl="1"/>
            <a:r>
              <a:rPr lang="fa-IR" dirty="0"/>
              <a:t>خورشید گرفتگی (کسوف)</a:t>
            </a:r>
            <a:endParaRPr lang="en-US" dirty="0"/>
          </a:p>
        </p:txBody>
      </p:sp>
      <p:sp>
        <p:nvSpPr>
          <p:cNvPr id="3" name="Content Placeholder 2">
            <a:extLst>
              <a:ext uri="{FF2B5EF4-FFF2-40B4-BE49-F238E27FC236}">
                <a16:creationId xmlns:a16="http://schemas.microsoft.com/office/drawing/2014/main" id="{9456B8C0-3A5B-2FBD-5F4F-BD9E6BD374B7}"/>
              </a:ext>
            </a:extLst>
          </p:cNvPr>
          <p:cNvSpPr>
            <a:spLocks noGrp="1"/>
          </p:cNvSpPr>
          <p:nvPr>
            <p:ph idx="1"/>
          </p:nvPr>
        </p:nvSpPr>
        <p:spPr/>
        <p:txBody>
          <a:bodyPr/>
          <a:lstStyle/>
          <a:p>
            <a:pPr algn="r" rtl="1"/>
            <a:r>
              <a:rPr lang="fa-IR" dirty="0"/>
              <a:t>خورشید گرفتگی یا آفتاب گرفتگی زمانی رخ میدهد که آفتاب، مهتاب وزمین درامتداد یک خط مستقیم قرارگرفته ومهتاب میان آفتاب وزمین قراربگیرد که دراین صورت قسمتی اززمین تحت سایه مهتاب قرارمیگیرد، چون حجم مهتاب اززمین کوچکتراست بنابراین خورشید گرفتگی به صورت کامل رخ به این معنی که اگردریک قسمت ازسطح زمین خورشید گرفتگی درقسمت دیگرنیست</a:t>
            </a:r>
          </a:p>
          <a:p>
            <a:pPr marL="0" indent="0" algn="ctr" rtl="1">
              <a:buNone/>
            </a:pPr>
            <a:endParaRPr lang="en-US" dirty="0"/>
          </a:p>
        </p:txBody>
      </p:sp>
      <p:pic>
        <p:nvPicPr>
          <p:cNvPr id="5" name="Picture 4">
            <a:extLst>
              <a:ext uri="{FF2B5EF4-FFF2-40B4-BE49-F238E27FC236}">
                <a16:creationId xmlns:a16="http://schemas.microsoft.com/office/drawing/2014/main" id="{DBF6C7C6-6551-1BD9-5F81-74456B2CD1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792" y="3580619"/>
            <a:ext cx="4981433" cy="2802056"/>
          </a:xfrm>
          <a:prstGeom prst="rect">
            <a:avLst/>
          </a:prstGeom>
        </p:spPr>
      </p:pic>
    </p:spTree>
    <p:extLst>
      <p:ext uri="{BB962C8B-B14F-4D97-AF65-F5344CB8AC3E}">
        <p14:creationId xmlns:p14="http://schemas.microsoft.com/office/powerpoint/2010/main" val="36785178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6CDA7-A111-F41D-1120-0CC6D09443C2}"/>
              </a:ext>
            </a:extLst>
          </p:cNvPr>
          <p:cNvSpPr>
            <a:spLocks noGrp="1"/>
          </p:cNvSpPr>
          <p:nvPr>
            <p:ph type="title"/>
          </p:nvPr>
        </p:nvSpPr>
        <p:spPr/>
        <p:txBody>
          <a:bodyPr/>
          <a:lstStyle/>
          <a:p>
            <a:pPr algn="ctr" rtl="1"/>
            <a:r>
              <a:rPr lang="fa-IR" dirty="0"/>
              <a:t>اجسام نورانی وغیرنورانی</a:t>
            </a:r>
            <a:endParaRPr lang="en-US" dirty="0"/>
          </a:p>
        </p:txBody>
      </p:sp>
      <p:sp>
        <p:nvSpPr>
          <p:cNvPr id="3" name="Content Placeholder 2">
            <a:extLst>
              <a:ext uri="{FF2B5EF4-FFF2-40B4-BE49-F238E27FC236}">
                <a16:creationId xmlns:a16="http://schemas.microsoft.com/office/drawing/2014/main" id="{EAA44504-158B-D671-4E52-C31C79A14EC0}"/>
              </a:ext>
            </a:extLst>
          </p:cNvPr>
          <p:cNvSpPr>
            <a:spLocks noGrp="1"/>
          </p:cNvSpPr>
          <p:nvPr>
            <p:ph idx="1"/>
          </p:nvPr>
        </p:nvSpPr>
        <p:spPr/>
        <p:txBody>
          <a:bodyPr/>
          <a:lstStyle/>
          <a:p>
            <a:pPr algn="r" rtl="1"/>
            <a:r>
              <a:rPr lang="fa-IR" dirty="0"/>
              <a:t>اجسام نورانی اجسامی را گویند که ازخود نورداشته ودرتاریکی قابل دید میباشند مانند آفتاب، ستارگان، چراغ، لامپ، کرم شب تاب وغیره</a:t>
            </a:r>
          </a:p>
          <a:p>
            <a:pPr marL="0" indent="0" algn="ctr" rtl="1">
              <a:buNone/>
            </a:pPr>
            <a:endParaRPr lang="en-US" dirty="0"/>
          </a:p>
        </p:txBody>
      </p:sp>
      <p:pic>
        <p:nvPicPr>
          <p:cNvPr id="5" name="Picture 4">
            <a:extLst>
              <a:ext uri="{FF2B5EF4-FFF2-40B4-BE49-F238E27FC236}">
                <a16:creationId xmlns:a16="http://schemas.microsoft.com/office/drawing/2014/main" id="{E9F16D4B-841D-D670-10DB-A7BB77A15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0037" y="3111262"/>
            <a:ext cx="2656595" cy="1769956"/>
          </a:xfrm>
          <a:prstGeom prst="rect">
            <a:avLst/>
          </a:prstGeom>
        </p:spPr>
      </p:pic>
      <p:pic>
        <p:nvPicPr>
          <p:cNvPr id="7" name="Picture 6">
            <a:extLst>
              <a:ext uri="{FF2B5EF4-FFF2-40B4-BE49-F238E27FC236}">
                <a16:creationId xmlns:a16="http://schemas.microsoft.com/office/drawing/2014/main" id="{AA83E440-9FA0-4C78-26C0-EF9D687A5A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9578" y="3111262"/>
            <a:ext cx="3281347" cy="1869847"/>
          </a:xfrm>
          <a:prstGeom prst="rect">
            <a:avLst/>
          </a:prstGeom>
        </p:spPr>
      </p:pic>
      <p:pic>
        <p:nvPicPr>
          <p:cNvPr id="9" name="Picture 8">
            <a:extLst>
              <a:ext uri="{FF2B5EF4-FFF2-40B4-BE49-F238E27FC236}">
                <a16:creationId xmlns:a16="http://schemas.microsoft.com/office/drawing/2014/main" id="{45B6CC1D-967A-B9DC-51C4-0FD69260B1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3605" y="3111262"/>
            <a:ext cx="1900512" cy="1900512"/>
          </a:xfrm>
          <a:prstGeom prst="rect">
            <a:avLst/>
          </a:prstGeom>
        </p:spPr>
      </p:pic>
      <p:pic>
        <p:nvPicPr>
          <p:cNvPr id="11" name="Picture 10">
            <a:extLst>
              <a:ext uri="{FF2B5EF4-FFF2-40B4-BE49-F238E27FC236}">
                <a16:creationId xmlns:a16="http://schemas.microsoft.com/office/drawing/2014/main" id="{D4C31B31-C42C-7106-2283-83104E75FA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967" y="3246085"/>
            <a:ext cx="2857500" cy="1600200"/>
          </a:xfrm>
          <a:prstGeom prst="rect">
            <a:avLst/>
          </a:prstGeom>
        </p:spPr>
      </p:pic>
    </p:spTree>
    <p:extLst>
      <p:ext uri="{BB962C8B-B14F-4D97-AF65-F5344CB8AC3E}">
        <p14:creationId xmlns:p14="http://schemas.microsoft.com/office/powerpoint/2010/main" val="41096428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8F376-ED2B-1EAF-0DCA-238E8D363523}"/>
              </a:ext>
            </a:extLst>
          </p:cNvPr>
          <p:cNvSpPr>
            <a:spLocks noGrp="1"/>
          </p:cNvSpPr>
          <p:nvPr>
            <p:ph type="title"/>
          </p:nvPr>
        </p:nvSpPr>
        <p:spPr/>
        <p:txBody>
          <a:bodyPr/>
          <a:lstStyle/>
          <a:p>
            <a:pPr algn="ctr" rtl="1"/>
            <a:r>
              <a:rPr lang="fa-IR" dirty="0"/>
              <a:t>اجسام غیرنورانی</a:t>
            </a:r>
            <a:endParaRPr lang="en-US" dirty="0"/>
          </a:p>
        </p:txBody>
      </p:sp>
      <p:sp>
        <p:nvSpPr>
          <p:cNvPr id="3" name="Content Placeholder 2">
            <a:extLst>
              <a:ext uri="{FF2B5EF4-FFF2-40B4-BE49-F238E27FC236}">
                <a16:creationId xmlns:a16="http://schemas.microsoft.com/office/drawing/2014/main" id="{F3E00CE5-5964-617A-5D54-2D8EEACB47DF}"/>
              </a:ext>
            </a:extLst>
          </p:cNvPr>
          <p:cNvSpPr>
            <a:spLocks noGrp="1"/>
          </p:cNvSpPr>
          <p:nvPr>
            <p:ph idx="1"/>
          </p:nvPr>
        </p:nvSpPr>
        <p:spPr/>
        <p:txBody>
          <a:bodyPr/>
          <a:lstStyle/>
          <a:p>
            <a:pPr algn="r" rtl="1"/>
            <a:r>
              <a:rPr lang="fa-IR" dirty="0"/>
              <a:t>اجسام غیرنورانی یا اجسام کدراجسامی را گویند که ازخود نورنداشته وتوسط منابع نورانی قابل دید میباشند مانند سنگ، چوب، کوها، مهتاب، سیّاره ها وغیره</a:t>
            </a:r>
          </a:p>
          <a:p>
            <a:pPr marL="0" indent="0" algn="ctr" rtl="1">
              <a:buNone/>
            </a:pPr>
            <a:endParaRPr lang="fa-IR" dirty="0"/>
          </a:p>
          <a:p>
            <a:pPr marL="0" indent="0" algn="ctr" rtl="1">
              <a:buNone/>
            </a:pPr>
            <a:endParaRPr lang="en-US" dirty="0"/>
          </a:p>
        </p:txBody>
      </p:sp>
      <p:pic>
        <p:nvPicPr>
          <p:cNvPr id="5" name="Picture 4">
            <a:extLst>
              <a:ext uri="{FF2B5EF4-FFF2-40B4-BE49-F238E27FC236}">
                <a16:creationId xmlns:a16="http://schemas.microsoft.com/office/drawing/2014/main" id="{8ADD5E7D-4A21-B667-018C-E99E2761A0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28747" y="2934268"/>
            <a:ext cx="3477652" cy="2347415"/>
          </a:xfrm>
          <a:prstGeom prst="rect">
            <a:avLst/>
          </a:prstGeom>
        </p:spPr>
      </p:pic>
      <p:pic>
        <p:nvPicPr>
          <p:cNvPr id="7" name="Picture 6">
            <a:extLst>
              <a:ext uri="{FF2B5EF4-FFF2-40B4-BE49-F238E27FC236}">
                <a16:creationId xmlns:a16="http://schemas.microsoft.com/office/drawing/2014/main" id="{29973C65-FB6F-46B0-492B-2D03457F67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92" y="2962799"/>
            <a:ext cx="2884687" cy="2347415"/>
          </a:xfrm>
          <a:prstGeom prst="rect">
            <a:avLst/>
          </a:prstGeom>
        </p:spPr>
      </p:pic>
      <p:pic>
        <p:nvPicPr>
          <p:cNvPr id="9" name="Picture 8">
            <a:extLst>
              <a:ext uri="{FF2B5EF4-FFF2-40B4-BE49-F238E27FC236}">
                <a16:creationId xmlns:a16="http://schemas.microsoft.com/office/drawing/2014/main" id="{857521B4-106B-52AD-3D9C-8AF7B8F7E4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2362" y="3003744"/>
            <a:ext cx="3484662" cy="2318884"/>
          </a:xfrm>
          <a:prstGeom prst="rect">
            <a:avLst/>
          </a:prstGeom>
        </p:spPr>
      </p:pic>
    </p:spTree>
    <p:extLst>
      <p:ext uri="{BB962C8B-B14F-4D97-AF65-F5344CB8AC3E}">
        <p14:creationId xmlns:p14="http://schemas.microsoft.com/office/powerpoint/2010/main" val="31034929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68A32-9DD6-A79A-F89D-059DE89D18C3}"/>
              </a:ext>
            </a:extLst>
          </p:cNvPr>
          <p:cNvSpPr>
            <a:spLocks noGrp="1"/>
          </p:cNvSpPr>
          <p:nvPr>
            <p:ph type="title"/>
          </p:nvPr>
        </p:nvSpPr>
        <p:spPr/>
        <p:txBody>
          <a:bodyPr/>
          <a:lstStyle/>
          <a:p>
            <a:pPr algn="ctr" rtl="1"/>
            <a:r>
              <a:rPr lang="fa-IR" dirty="0"/>
              <a:t>اجسام شفاف، نیمه شفاف وکدر</a:t>
            </a:r>
            <a:endParaRPr lang="en-US" dirty="0"/>
          </a:p>
        </p:txBody>
      </p:sp>
      <p:sp>
        <p:nvSpPr>
          <p:cNvPr id="3" name="Content Placeholder 2">
            <a:extLst>
              <a:ext uri="{FF2B5EF4-FFF2-40B4-BE49-F238E27FC236}">
                <a16:creationId xmlns:a16="http://schemas.microsoft.com/office/drawing/2014/main" id="{0353C824-B14E-892B-938C-894977FF0948}"/>
              </a:ext>
            </a:extLst>
          </p:cNvPr>
          <p:cNvSpPr>
            <a:spLocks noGrp="1"/>
          </p:cNvSpPr>
          <p:nvPr>
            <p:ph idx="1"/>
          </p:nvPr>
        </p:nvSpPr>
        <p:spPr>
          <a:xfrm>
            <a:off x="838200" y="1501254"/>
            <a:ext cx="10515600" cy="4675709"/>
          </a:xfrm>
        </p:spPr>
        <p:txBody>
          <a:bodyPr/>
          <a:lstStyle/>
          <a:p>
            <a:pPr algn="r" rtl="1"/>
            <a:r>
              <a:rPr lang="fa-IR" dirty="0"/>
              <a:t>اجسام شفاف اجسامی را گویند که نوربه صورت کامل ازداخل آن عبورنماید مانند شیشه پلاستیک شفاف، هوای صاف وغیره</a:t>
            </a:r>
          </a:p>
          <a:p>
            <a:pPr algn="r" rtl="1"/>
            <a:r>
              <a:rPr lang="fa-IR" dirty="0"/>
              <a:t>اجسام نیمه شفاف اجسامی را گویند که قسمتی ازنورازداخل آن عبورنموده وقسمتی ازنور عبورنکند مانند شیشه مات، ابر، پلاستیک وغیره</a:t>
            </a:r>
          </a:p>
          <a:p>
            <a:pPr algn="r" rtl="1"/>
            <a:r>
              <a:rPr lang="fa-IR" dirty="0"/>
              <a:t>اجسام کدراجسامی را گویند که نوربه هیچ وجه ازداخل آن عبورنکند مانند دیوار، میز، سنگ، چوب وغیره</a:t>
            </a:r>
          </a:p>
          <a:p>
            <a:pPr marL="0" indent="0" algn="ctr" rtl="1">
              <a:buNone/>
            </a:pPr>
            <a:endParaRPr lang="en-US" dirty="0"/>
          </a:p>
        </p:txBody>
      </p:sp>
      <p:pic>
        <p:nvPicPr>
          <p:cNvPr id="5" name="Picture 4">
            <a:extLst>
              <a:ext uri="{FF2B5EF4-FFF2-40B4-BE49-F238E27FC236}">
                <a16:creationId xmlns:a16="http://schemas.microsoft.com/office/drawing/2014/main" id="{F2D106E4-C4AD-8699-666C-5A5AB6BDBB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1705" y="4164600"/>
            <a:ext cx="3166687" cy="2384292"/>
          </a:xfrm>
          <a:prstGeom prst="rect">
            <a:avLst/>
          </a:prstGeom>
        </p:spPr>
      </p:pic>
      <p:pic>
        <p:nvPicPr>
          <p:cNvPr id="7" name="Picture 6">
            <a:extLst>
              <a:ext uri="{FF2B5EF4-FFF2-40B4-BE49-F238E27FC236}">
                <a16:creationId xmlns:a16="http://schemas.microsoft.com/office/drawing/2014/main" id="{1D629F90-84C1-C6CD-86A5-686AFD4F8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669" y="3946431"/>
            <a:ext cx="2546444" cy="2546444"/>
          </a:xfrm>
          <a:prstGeom prst="rect">
            <a:avLst/>
          </a:prstGeom>
        </p:spPr>
      </p:pic>
      <p:pic>
        <p:nvPicPr>
          <p:cNvPr id="9" name="Picture 8">
            <a:extLst>
              <a:ext uri="{FF2B5EF4-FFF2-40B4-BE49-F238E27FC236}">
                <a16:creationId xmlns:a16="http://schemas.microsoft.com/office/drawing/2014/main" id="{FF262054-4514-3474-C99F-9AD03A2006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3916197"/>
            <a:ext cx="4632230" cy="2576678"/>
          </a:xfrm>
          <a:prstGeom prst="rect">
            <a:avLst/>
          </a:prstGeom>
        </p:spPr>
      </p:pic>
    </p:spTree>
    <p:extLst>
      <p:ext uri="{BB962C8B-B14F-4D97-AF65-F5344CB8AC3E}">
        <p14:creationId xmlns:p14="http://schemas.microsoft.com/office/powerpoint/2010/main" val="41842208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E5EF2-EF8E-A0A5-4475-EB82F63E2173}"/>
              </a:ext>
            </a:extLst>
          </p:cNvPr>
          <p:cNvSpPr>
            <a:spLocks noGrp="1"/>
          </p:cNvSpPr>
          <p:nvPr>
            <p:ph type="title"/>
          </p:nvPr>
        </p:nvSpPr>
        <p:spPr/>
        <p:txBody>
          <a:bodyPr/>
          <a:lstStyle/>
          <a:p>
            <a:pPr algn="ctr" rtl="1"/>
            <a:r>
              <a:rPr lang="fa-IR" dirty="0"/>
              <a:t>فصل ششم</a:t>
            </a:r>
            <a:br>
              <a:rPr lang="fa-IR" dirty="0"/>
            </a:br>
            <a:r>
              <a:rPr lang="fa-IR" dirty="0"/>
              <a:t>انعکاس</a:t>
            </a:r>
            <a:endParaRPr lang="en-US" dirty="0"/>
          </a:p>
        </p:txBody>
      </p:sp>
      <p:sp>
        <p:nvSpPr>
          <p:cNvPr id="3" name="Content Placeholder 2">
            <a:extLst>
              <a:ext uri="{FF2B5EF4-FFF2-40B4-BE49-F238E27FC236}">
                <a16:creationId xmlns:a16="http://schemas.microsoft.com/office/drawing/2014/main" id="{922E1A9E-2228-BF48-AFE0-CB6FC6E5732E}"/>
              </a:ext>
            </a:extLst>
          </p:cNvPr>
          <p:cNvSpPr>
            <a:spLocks noGrp="1"/>
          </p:cNvSpPr>
          <p:nvPr>
            <p:ph idx="1"/>
          </p:nvPr>
        </p:nvSpPr>
        <p:spPr>
          <a:xfrm>
            <a:off x="838200" y="1690688"/>
            <a:ext cx="10515600" cy="4486275"/>
          </a:xfrm>
        </p:spPr>
        <p:txBody>
          <a:bodyPr/>
          <a:lstStyle/>
          <a:p>
            <a:pPr algn="r" rtl="1"/>
            <a:r>
              <a:rPr lang="fa-IR" dirty="0"/>
              <a:t>انعکاس چیست؟ زمانیکه شما توپ را به دیوارمیزنید می بینید که توپ مذکورتحت همان زاویه که به دیواربرخورد نموده دوباره برمیگردد، نورهم زمانیکه بالای اجسام برخورد نماید بعدازبرخورد دوباره برگشت نموده وما اجسام ماحول خودرا می بینیم پس انعکاس نوررا طورذیل تعریف میکنیم </a:t>
            </a:r>
            <a:r>
              <a:rPr lang="fa-IR" u="sng" dirty="0"/>
              <a:t>عملیه برگشت نوربعدازبرخورد بالای سطوح اجسام را بنام انعکاس یاد میکنند</a:t>
            </a:r>
          </a:p>
          <a:p>
            <a:pPr marL="0" indent="0" algn="ctr" rtl="1">
              <a:buNone/>
            </a:pPr>
            <a:endParaRPr lang="en-US" dirty="0"/>
          </a:p>
        </p:txBody>
      </p:sp>
      <p:pic>
        <p:nvPicPr>
          <p:cNvPr id="5" name="Picture 4">
            <a:extLst>
              <a:ext uri="{FF2B5EF4-FFF2-40B4-BE49-F238E27FC236}">
                <a16:creationId xmlns:a16="http://schemas.microsoft.com/office/drawing/2014/main" id="{FB7E6278-8886-EAFC-4F8C-C548790146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6352" y="3538859"/>
            <a:ext cx="3548782" cy="2817539"/>
          </a:xfrm>
          <a:prstGeom prst="rect">
            <a:avLst/>
          </a:prstGeom>
        </p:spPr>
      </p:pic>
      <p:pic>
        <p:nvPicPr>
          <p:cNvPr id="7" name="Picture 6">
            <a:extLst>
              <a:ext uri="{FF2B5EF4-FFF2-40B4-BE49-F238E27FC236}">
                <a16:creationId xmlns:a16="http://schemas.microsoft.com/office/drawing/2014/main" id="{9158662D-3F96-1E5E-0A2B-9510E7A18C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204" y="3877903"/>
            <a:ext cx="4470145" cy="2980097"/>
          </a:xfrm>
          <a:prstGeom prst="rect">
            <a:avLst/>
          </a:prstGeom>
        </p:spPr>
      </p:pic>
    </p:spTree>
    <p:extLst>
      <p:ext uri="{BB962C8B-B14F-4D97-AF65-F5344CB8AC3E}">
        <p14:creationId xmlns:p14="http://schemas.microsoft.com/office/powerpoint/2010/main" val="3171635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15F9-DADB-4200-0C67-91044B6BC5EF}"/>
              </a:ext>
            </a:extLst>
          </p:cNvPr>
          <p:cNvSpPr>
            <a:spLocks noGrp="1"/>
          </p:cNvSpPr>
          <p:nvPr>
            <p:ph type="title"/>
          </p:nvPr>
        </p:nvSpPr>
        <p:spPr/>
        <p:txBody>
          <a:bodyPr/>
          <a:lstStyle/>
          <a:p>
            <a:pPr algn="ctr"/>
            <a:r>
              <a:rPr lang="fa-IR" dirty="0"/>
              <a:t>واحدهای اندازه گیری</a:t>
            </a:r>
            <a:endParaRPr lang="en-US" dirty="0"/>
          </a:p>
        </p:txBody>
      </p:sp>
      <p:sp>
        <p:nvSpPr>
          <p:cNvPr id="3" name="Content Placeholder 2">
            <a:extLst>
              <a:ext uri="{FF2B5EF4-FFF2-40B4-BE49-F238E27FC236}">
                <a16:creationId xmlns:a16="http://schemas.microsoft.com/office/drawing/2014/main" id="{D2963D46-7814-19DA-4B12-D2478E17B1F0}"/>
              </a:ext>
            </a:extLst>
          </p:cNvPr>
          <p:cNvSpPr>
            <a:spLocks noGrp="1"/>
          </p:cNvSpPr>
          <p:nvPr>
            <p:ph idx="1"/>
          </p:nvPr>
        </p:nvSpPr>
        <p:spPr/>
        <p:txBody>
          <a:bodyPr/>
          <a:lstStyle/>
          <a:p>
            <a:pPr algn="r" rtl="1"/>
            <a:r>
              <a:rPr lang="fa-IR" dirty="0"/>
              <a:t>واحدهای اندازه گیری توسط دانشمندان ساخته شده که به صورت یکسان درسراسردنیا استفاده میشود که بنام سیستم بین المللی واحدات (</a:t>
            </a:r>
            <a:r>
              <a:rPr lang="en-US" dirty="0"/>
              <a:t>international system of units</a:t>
            </a:r>
            <a:r>
              <a:rPr lang="fa-IR" dirty="0"/>
              <a:t>)</a:t>
            </a:r>
            <a:r>
              <a:rPr lang="en-US" dirty="0"/>
              <a:t> </a:t>
            </a:r>
            <a:r>
              <a:rPr lang="fa-IR" dirty="0"/>
              <a:t> یاسیستم متریک یاد میشود که به دونوع است 1- واحدات اصلی یا اساسی 2- واحدات فرعی یااشتقاقی</a:t>
            </a:r>
          </a:p>
          <a:p>
            <a:pPr algn="r" rtl="1"/>
            <a:r>
              <a:rPr lang="fa-IR" dirty="0"/>
              <a:t>1 – واحدات اصلی یا اساسی عبارت ازواحداتی میباشند که به صورت مستقل وجود دارند مانند واحدات (زمان، کتله، طول، درجه حرارت، جریان برق، شدّت نورومقدارماده)</a:t>
            </a:r>
          </a:p>
          <a:p>
            <a:pPr algn="r" rtl="1"/>
            <a:r>
              <a:rPr lang="fa-IR" dirty="0"/>
              <a:t>2 – واحدات فرعی یااشتقاقی عبارت ازواحدات است که ازحاصل ضرب یا حاصل تقسیم واحدات اساسی تشکیل شده است مانند (سرعت، مساحت، حجم، قوه، کثافت وغیره)</a:t>
            </a:r>
            <a:endParaRPr lang="en-US" dirty="0"/>
          </a:p>
        </p:txBody>
      </p:sp>
    </p:spTree>
    <p:extLst>
      <p:ext uri="{BB962C8B-B14F-4D97-AF65-F5344CB8AC3E}">
        <p14:creationId xmlns:p14="http://schemas.microsoft.com/office/powerpoint/2010/main" val="37753389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347AE-1A45-A96A-1F79-F00A34BC66FF}"/>
              </a:ext>
            </a:extLst>
          </p:cNvPr>
          <p:cNvSpPr>
            <a:spLocks noGrp="1"/>
          </p:cNvSpPr>
          <p:nvPr>
            <p:ph type="title"/>
          </p:nvPr>
        </p:nvSpPr>
        <p:spPr/>
        <p:txBody>
          <a:bodyPr/>
          <a:lstStyle/>
          <a:p>
            <a:pPr algn="ctr" rtl="1"/>
            <a:r>
              <a:rPr lang="fa-IR" dirty="0"/>
              <a:t>عمل متقابل نورباماده (جذب وانعکاس)</a:t>
            </a:r>
            <a:endParaRPr lang="en-US" dirty="0"/>
          </a:p>
        </p:txBody>
      </p:sp>
      <p:sp>
        <p:nvSpPr>
          <p:cNvPr id="3" name="Content Placeholder 2">
            <a:extLst>
              <a:ext uri="{FF2B5EF4-FFF2-40B4-BE49-F238E27FC236}">
                <a16:creationId xmlns:a16="http://schemas.microsoft.com/office/drawing/2014/main" id="{88FD7BD7-331D-E7D4-3CBB-5F60E01E5576}"/>
              </a:ext>
            </a:extLst>
          </p:cNvPr>
          <p:cNvSpPr>
            <a:spLocks noGrp="1"/>
          </p:cNvSpPr>
          <p:nvPr>
            <p:ph idx="1"/>
          </p:nvPr>
        </p:nvSpPr>
        <p:spPr>
          <a:xfrm>
            <a:off x="838200" y="1690688"/>
            <a:ext cx="10515600" cy="4486275"/>
          </a:xfrm>
        </p:spPr>
        <p:txBody>
          <a:bodyPr/>
          <a:lstStyle/>
          <a:p>
            <a:pPr algn="r" rtl="1"/>
            <a:r>
              <a:rPr lang="fa-IR" dirty="0"/>
              <a:t>زمانیکه نوربالای هرجسم بتابد جسم مذکوربه رنگ های مختلف دیده میشود که نشان دهنده خاصیت انعکاس نوراست یعنی نوری که ازمنبع نوربالای جسم میتابد بعد به دلیل انعکاس به چشم ما میرسد وما جسم مذکوررا می بینیم</a:t>
            </a:r>
          </a:p>
          <a:p>
            <a:pPr algn="r" rtl="1"/>
            <a:r>
              <a:rPr lang="fa-IR" dirty="0"/>
              <a:t>هم چنان زمانیکه نوربالای هرجسم بتابد جسم مذکورگرم شده بنابراین مقداری ازنوررا جذب نموده وگرم میشود، اجسامی که رنگ سیاه داشته باشند نوررا بیشترجذب مینماید واجسامی که رنگ سفید داشته باشند نوررا بیشترانعکاس داده وجسم کمترنوررا جذب مینماید</a:t>
            </a:r>
          </a:p>
          <a:p>
            <a:pPr algn="r" rtl="1"/>
            <a:r>
              <a:rPr lang="fa-IR" dirty="0"/>
              <a:t>نورزمانیکه بالای اجسام شفاف ونیمه شفاف بتابد علاوه بردوعملیه فوق عملیه انکسارنیز رخ میدهد</a:t>
            </a:r>
            <a:endParaRPr lang="en-US" dirty="0"/>
          </a:p>
        </p:txBody>
      </p:sp>
    </p:spTree>
    <p:extLst>
      <p:ext uri="{BB962C8B-B14F-4D97-AF65-F5344CB8AC3E}">
        <p14:creationId xmlns:p14="http://schemas.microsoft.com/office/powerpoint/2010/main" val="2822995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341DA-E75E-0A09-59FD-019EC9CC8526}"/>
              </a:ext>
            </a:extLst>
          </p:cNvPr>
          <p:cNvSpPr>
            <a:spLocks noGrp="1"/>
          </p:cNvSpPr>
          <p:nvPr>
            <p:ph type="title"/>
          </p:nvPr>
        </p:nvSpPr>
        <p:spPr/>
        <p:txBody>
          <a:bodyPr/>
          <a:lstStyle/>
          <a:p>
            <a:pPr algn="ctr" rtl="1"/>
            <a:r>
              <a:rPr lang="fa-IR" dirty="0"/>
              <a:t>قانون انعکاس</a:t>
            </a:r>
            <a:endParaRPr lang="en-US" dirty="0"/>
          </a:p>
        </p:txBody>
      </p:sp>
      <p:sp>
        <p:nvSpPr>
          <p:cNvPr id="3" name="Content Placeholder 2">
            <a:extLst>
              <a:ext uri="{FF2B5EF4-FFF2-40B4-BE49-F238E27FC236}">
                <a16:creationId xmlns:a16="http://schemas.microsoft.com/office/drawing/2014/main" id="{FA933C00-A234-2367-612E-F9FAEDA86C50}"/>
              </a:ext>
            </a:extLst>
          </p:cNvPr>
          <p:cNvSpPr>
            <a:spLocks noGrp="1"/>
          </p:cNvSpPr>
          <p:nvPr>
            <p:ph idx="1"/>
          </p:nvPr>
        </p:nvSpPr>
        <p:spPr/>
        <p:txBody>
          <a:bodyPr/>
          <a:lstStyle/>
          <a:p>
            <a:pPr algn="r" rtl="1"/>
            <a:r>
              <a:rPr lang="fa-IR" dirty="0"/>
              <a:t>انعکاس نوردوقانون دارد قانون اوّل انعکاس بیان مینماید اینکه زاویه نوروارده بانارمل مساوی است به زاویه منعکسه</a:t>
            </a:r>
          </a:p>
          <a:p>
            <a:pPr algn="r" rtl="1"/>
            <a:r>
              <a:rPr lang="fa-IR" dirty="0"/>
              <a:t>قانون دوم بیان مینماید که شعاع وارده، شعاع منعکسه ونارمل دریک مستوی (دریک سطح) قراردارند</a:t>
            </a:r>
          </a:p>
          <a:p>
            <a:pPr algn="r" rtl="1"/>
            <a:r>
              <a:rPr lang="fa-IR" dirty="0"/>
              <a:t>نارمل خطی است که درنقطه برخورد</a:t>
            </a:r>
            <a:endParaRPr lang="en-US" dirty="0"/>
          </a:p>
          <a:p>
            <a:pPr marL="0" indent="0" algn="r" rtl="1">
              <a:buNone/>
            </a:pPr>
            <a:r>
              <a:rPr lang="fa-IR" dirty="0"/>
              <a:t> نورباسطح عمود است</a:t>
            </a:r>
          </a:p>
          <a:p>
            <a:pPr marL="0" indent="0" algn="ctr" rtl="1">
              <a:buNone/>
            </a:pPr>
            <a:endParaRPr lang="en-US" dirty="0"/>
          </a:p>
        </p:txBody>
      </p:sp>
      <p:pic>
        <p:nvPicPr>
          <p:cNvPr id="8" name="Picture 7">
            <a:extLst>
              <a:ext uri="{FF2B5EF4-FFF2-40B4-BE49-F238E27FC236}">
                <a16:creationId xmlns:a16="http://schemas.microsoft.com/office/drawing/2014/main" id="{C8B94B41-DFD3-F89C-7CB7-3761411040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005" y="3452315"/>
            <a:ext cx="5400747" cy="2861634"/>
          </a:xfrm>
          <a:prstGeom prst="rect">
            <a:avLst/>
          </a:prstGeom>
        </p:spPr>
      </p:pic>
    </p:spTree>
    <p:extLst>
      <p:ext uri="{BB962C8B-B14F-4D97-AF65-F5344CB8AC3E}">
        <p14:creationId xmlns:p14="http://schemas.microsoft.com/office/powerpoint/2010/main" val="27792110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618B1-32CA-EF16-722E-618B3B28A304}"/>
              </a:ext>
            </a:extLst>
          </p:cNvPr>
          <p:cNvSpPr>
            <a:spLocks noGrp="1"/>
          </p:cNvSpPr>
          <p:nvPr>
            <p:ph type="title"/>
          </p:nvPr>
        </p:nvSpPr>
        <p:spPr/>
        <p:txBody>
          <a:bodyPr/>
          <a:lstStyle/>
          <a:p>
            <a:pPr algn="ctr" rtl="1"/>
            <a:r>
              <a:rPr lang="fa-IR" dirty="0"/>
              <a:t>انواع انعکاس</a:t>
            </a:r>
            <a:endParaRPr lang="en-US" dirty="0"/>
          </a:p>
        </p:txBody>
      </p:sp>
      <p:sp>
        <p:nvSpPr>
          <p:cNvPr id="3" name="Content Placeholder 2">
            <a:extLst>
              <a:ext uri="{FF2B5EF4-FFF2-40B4-BE49-F238E27FC236}">
                <a16:creationId xmlns:a16="http://schemas.microsoft.com/office/drawing/2014/main" id="{853DECA3-5BCF-8C69-C291-774DE8AC805E}"/>
              </a:ext>
            </a:extLst>
          </p:cNvPr>
          <p:cNvSpPr>
            <a:spLocks noGrp="1"/>
          </p:cNvSpPr>
          <p:nvPr>
            <p:ph idx="1"/>
          </p:nvPr>
        </p:nvSpPr>
        <p:spPr>
          <a:xfrm>
            <a:off x="838200" y="1433014"/>
            <a:ext cx="10515600" cy="4940489"/>
          </a:xfrm>
        </p:spPr>
        <p:txBody>
          <a:bodyPr/>
          <a:lstStyle/>
          <a:p>
            <a:pPr algn="r" rtl="1"/>
            <a:r>
              <a:rPr lang="fa-IR" b="1" dirty="0"/>
              <a:t>انعکاس منظم : </a:t>
            </a:r>
            <a:r>
              <a:rPr lang="fa-IR" dirty="0"/>
              <a:t>انعکاس منظم زمانی رخ میدهد که یک دسته اشعه موازی بالای سطح صاف وکاملاً هموارتابیده ودوباره به صورت موازی منعکس میگردد درانعکاس منظم سطح جلاداربه نظرمیرسد</a:t>
            </a:r>
          </a:p>
          <a:p>
            <a:pPr algn="r" rtl="1"/>
            <a:r>
              <a:rPr lang="fa-IR" b="1" dirty="0"/>
              <a:t>انعکاس غیرمنظم : </a:t>
            </a:r>
            <a:r>
              <a:rPr lang="fa-IR" dirty="0"/>
              <a:t>انعکاس غیرمنظم زمانی رخ میدهد که یک دسته اشعه موازی بالای سطح تابیده واشعه های منعکسه درمیان خودها موازی نباشند، این حادثه زمانی اتفاق می افتد که نوربالای سطح ناهمواربتابد</a:t>
            </a:r>
          </a:p>
          <a:p>
            <a:pPr marL="0" indent="0" algn="ctr" rtl="1">
              <a:buNone/>
            </a:pPr>
            <a:endParaRPr lang="en-US" dirty="0"/>
          </a:p>
        </p:txBody>
      </p:sp>
      <p:pic>
        <p:nvPicPr>
          <p:cNvPr id="5" name="Picture 4">
            <a:extLst>
              <a:ext uri="{FF2B5EF4-FFF2-40B4-BE49-F238E27FC236}">
                <a16:creationId xmlns:a16="http://schemas.microsoft.com/office/drawing/2014/main" id="{378433B5-6EB6-FCAB-2D19-BE7D16D541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476" y="4036686"/>
            <a:ext cx="6705048" cy="2333357"/>
          </a:xfrm>
          <a:prstGeom prst="rect">
            <a:avLst/>
          </a:prstGeom>
        </p:spPr>
      </p:pic>
    </p:spTree>
    <p:extLst>
      <p:ext uri="{BB962C8B-B14F-4D97-AF65-F5344CB8AC3E}">
        <p14:creationId xmlns:p14="http://schemas.microsoft.com/office/powerpoint/2010/main" val="35279993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A01AC-5C9F-082B-842F-5DB90F70B4AB}"/>
              </a:ext>
            </a:extLst>
          </p:cNvPr>
          <p:cNvSpPr>
            <a:spLocks noGrp="1"/>
          </p:cNvSpPr>
          <p:nvPr>
            <p:ph type="title"/>
          </p:nvPr>
        </p:nvSpPr>
        <p:spPr/>
        <p:txBody>
          <a:bodyPr/>
          <a:lstStyle/>
          <a:p>
            <a:pPr algn="ctr" rtl="1"/>
            <a:r>
              <a:rPr lang="fa-IR"/>
              <a:t>آیینه مستوی</a:t>
            </a:r>
            <a:endParaRPr lang="en-US"/>
          </a:p>
        </p:txBody>
      </p:sp>
      <p:sp>
        <p:nvSpPr>
          <p:cNvPr id="3" name="Content Placeholder 2">
            <a:extLst>
              <a:ext uri="{FF2B5EF4-FFF2-40B4-BE49-F238E27FC236}">
                <a16:creationId xmlns:a16="http://schemas.microsoft.com/office/drawing/2014/main" id="{8610DFF3-1426-0111-9505-C88A693D5D58}"/>
              </a:ext>
            </a:extLst>
          </p:cNvPr>
          <p:cNvSpPr>
            <a:spLocks noGrp="1"/>
          </p:cNvSpPr>
          <p:nvPr>
            <p:ph idx="1"/>
          </p:nvPr>
        </p:nvSpPr>
        <p:spPr/>
        <p:txBody>
          <a:bodyPr/>
          <a:lstStyle/>
          <a:p>
            <a:pPr algn="r" rtl="1"/>
            <a:r>
              <a:rPr lang="fa-IR" dirty="0"/>
              <a:t>هرگاه سطح یک جسم مستوی به صورت منظم صیقل شده باشد، سطح مذکورمیتواند نور را به صورت منظم انعکاس نموده ومیتوانیم تصویرجسم را درآن مشاهده نماییم مانند سطح آب آرام، سطح شیشه جیوه شده، آیینه های استفاده شده درسلمانی ها وغیره</a:t>
            </a:r>
          </a:p>
          <a:p>
            <a:pPr algn="r" rtl="1"/>
            <a:r>
              <a:rPr lang="fa-IR" dirty="0"/>
              <a:t>تصویرتشکیل شده درآیینه های مستوی به صورت افقی میچرخد یعنی سمت را درآیینه سمت چپ وسمت چپ را درآیینه سمت راست نشان میدهد</a:t>
            </a:r>
          </a:p>
          <a:p>
            <a:pPr marL="0" indent="0" algn="ctr" rtl="1">
              <a:buNone/>
            </a:pPr>
            <a:endParaRPr lang="en-US" dirty="0"/>
          </a:p>
        </p:txBody>
      </p:sp>
      <p:pic>
        <p:nvPicPr>
          <p:cNvPr id="6" name="Picture 5">
            <a:extLst>
              <a:ext uri="{FF2B5EF4-FFF2-40B4-BE49-F238E27FC236}">
                <a16:creationId xmlns:a16="http://schemas.microsoft.com/office/drawing/2014/main" id="{47CF04B0-FB97-B987-EA0B-967103081A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0675" y="4106260"/>
            <a:ext cx="3503167" cy="2089820"/>
          </a:xfrm>
          <a:prstGeom prst="rect">
            <a:avLst/>
          </a:prstGeom>
        </p:spPr>
      </p:pic>
      <p:pic>
        <p:nvPicPr>
          <p:cNvPr id="9" name="Picture 8">
            <a:extLst>
              <a:ext uri="{FF2B5EF4-FFF2-40B4-BE49-F238E27FC236}">
                <a16:creationId xmlns:a16="http://schemas.microsoft.com/office/drawing/2014/main" id="{0F4782EA-8462-A54B-1DF8-14C212C397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3324" y="4001294"/>
            <a:ext cx="2474088" cy="2314126"/>
          </a:xfrm>
          <a:prstGeom prst="rect">
            <a:avLst/>
          </a:prstGeom>
        </p:spPr>
      </p:pic>
    </p:spTree>
    <p:extLst>
      <p:ext uri="{BB962C8B-B14F-4D97-AF65-F5344CB8AC3E}">
        <p14:creationId xmlns:p14="http://schemas.microsoft.com/office/powerpoint/2010/main" val="22271013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7443F-06C2-26BD-9465-17301A067171}"/>
              </a:ext>
            </a:extLst>
          </p:cNvPr>
          <p:cNvSpPr>
            <a:spLocks noGrp="1"/>
          </p:cNvSpPr>
          <p:nvPr>
            <p:ph type="title"/>
          </p:nvPr>
        </p:nvSpPr>
        <p:spPr/>
        <p:txBody>
          <a:bodyPr/>
          <a:lstStyle/>
          <a:p>
            <a:pPr algn="ctr" rtl="1"/>
            <a:r>
              <a:rPr lang="fa-IR" dirty="0"/>
              <a:t>تصویردرآیینه های مستوی</a:t>
            </a:r>
            <a:endParaRPr lang="en-US" dirty="0"/>
          </a:p>
        </p:txBody>
      </p:sp>
      <p:sp>
        <p:nvSpPr>
          <p:cNvPr id="3" name="Content Placeholder 2">
            <a:extLst>
              <a:ext uri="{FF2B5EF4-FFF2-40B4-BE49-F238E27FC236}">
                <a16:creationId xmlns:a16="http://schemas.microsoft.com/office/drawing/2014/main" id="{783780E3-D61A-2765-283E-146DC44A4DA5}"/>
              </a:ext>
            </a:extLst>
          </p:cNvPr>
          <p:cNvSpPr>
            <a:spLocks noGrp="1"/>
          </p:cNvSpPr>
          <p:nvPr>
            <p:ph idx="1"/>
          </p:nvPr>
        </p:nvSpPr>
        <p:spPr>
          <a:xfrm>
            <a:off x="838200" y="1446663"/>
            <a:ext cx="10515600" cy="4730300"/>
          </a:xfrm>
        </p:spPr>
        <p:txBody>
          <a:bodyPr/>
          <a:lstStyle/>
          <a:p>
            <a:pPr algn="r" rtl="1"/>
            <a:r>
              <a:rPr lang="fa-IR" dirty="0"/>
              <a:t>تصویردرآیینه های مستوی به صورت افقی میچرخد یعنی سمت راست بدن درتصویر سمت چپ وبرعکس میباشد</a:t>
            </a:r>
          </a:p>
          <a:p>
            <a:pPr algn="r" rtl="1"/>
            <a:r>
              <a:rPr lang="fa-IR" dirty="0"/>
              <a:t>فاصله تصویرازآیینه مساوی است به فاصله جسم ازآیینه</a:t>
            </a:r>
          </a:p>
          <a:p>
            <a:pPr algn="r" rtl="1"/>
            <a:r>
              <a:rPr lang="fa-IR" dirty="0"/>
              <a:t>اندازه تصویرمساوی به اندازه جسم است وتصویردرآیینه های مستوی مجازی است</a:t>
            </a:r>
          </a:p>
          <a:p>
            <a:pPr marL="0" indent="0" algn="ctr" rtl="1">
              <a:buNone/>
            </a:pPr>
            <a:endParaRPr lang="en-US" dirty="0"/>
          </a:p>
        </p:txBody>
      </p:sp>
      <p:pic>
        <p:nvPicPr>
          <p:cNvPr id="6" name="Picture 5">
            <a:extLst>
              <a:ext uri="{FF2B5EF4-FFF2-40B4-BE49-F238E27FC236}">
                <a16:creationId xmlns:a16="http://schemas.microsoft.com/office/drawing/2014/main" id="{B8CC7BEA-0BBC-9EF7-006D-81794C6240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1093" y="3456296"/>
            <a:ext cx="4997362" cy="2944504"/>
          </a:xfrm>
          <a:prstGeom prst="rect">
            <a:avLst/>
          </a:prstGeom>
        </p:spPr>
      </p:pic>
      <p:pic>
        <p:nvPicPr>
          <p:cNvPr id="9" name="Picture 8">
            <a:extLst>
              <a:ext uri="{FF2B5EF4-FFF2-40B4-BE49-F238E27FC236}">
                <a16:creationId xmlns:a16="http://schemas.microsoft.com/office/drawing/2014/main" id="{F205013E-2C3D-AC58-2812-83E7BCF7D0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9316" y="3922188"/>
            <a:ext cx="3036432" cy="2254775"/>
          </a:xfrm>
          <a:prstGeom prst="rect">
            <a:avLst/>
          </a:prstGeom>
        </p:spPr>
      </p:pic>
    </p:spTree>
    <p:extLst>
      <p:ext uri="{BB962C8B-B14F-4D97-AF65-F5344CB8AC3E}">
        <p14:creationId xmlns:p14="http://schemas.microsoft.com/office/powerpoint/2010/main" val="22898539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CD8AE-ADB9-1BAC-F369-48AA15694C5D}"/>
              </a:ext>
            </a:extLst>
          </p:cNvPr>
          <p:cNvSpPr>
            <a:spLocks noGrp="1"/>
          </p:cNvSpPr>
          <p:nvPr>
            <p:ph type="title"/>
          </p:nvPr>
        </p:nvSpPr>
        <p:spPr/>
        <p:txBody>
          <a:bodyPr/>
          <a:lstStyle/>
          <a:p>
            <a:pPr algn="ctr" rtl="1"/>
            <a:r>
              <a:rPr lang="fa-IR" dirty="0"/>
              <a:t>موارد استفاده ازآیینه های مستوی</a:t>
            </a:r>
            <a:endParaRPr lang="en-US" dirty="0"/>
          </a:p>
        </p:txBody>
      </p:sp>
      <p:sp>
        <p:nvSpPr>
          <p:cNvPr id="3" name="Content Placeholder 2">
            <a:extLst>
              <a:ext uri="{FF2B5EF4-FFF2-40B4-BE49-F238E27FC236}">
                <a16:creationId xmlns:a16="http://schemas.microsoft.com/office/drawing/2014/main" id="{69847962-944E-C0B7-6439-0AC23CB70D47}"/>
              </a:ext>
            </a:extLst>
          </p:cNvPr>
          <p:cNvSpPr>
            <a:spLocks noGrp="1"/>
          </p:cNvSpPr>
          <p:nvPr>
            <p:ph idx="1"/>
          </p:nvPr>
        </p:nvSpPr>
        <p:spPr>
          <a:xfrm>
            <a:off x="838200" y="1514901"/>
            <a:ext cx="10515600" cy="4662062"/>
          </a:xfrm>
        </p:spPr>
        <p:txBody>
          <a:bodyPr/>
          <a:lstStyle/>
          <a:p>
            <a:pPr algn="r" rtl="1"/>
            <a:r>
              <a:rPr lang="fa-IR" dirty="0"/>
              <a:t>به عنوان آیینه قدنما درخانه ها، سلمانی ها، آرایشگاه ها ودکان ها</a:t>
            </a:r>
          </a:p>
          <a:p>
            <a:pPr algn="r" rtl="1"/>
            <a:r>
              <a:rPr lang="fa-IR" dirty="0"/>
              <a:t>درزیردریایی ها یاتحت البحری ها به عنوان چشم زیردریایی (پریسکوپ)</a:t>
            </a:r>
          </a:p>
          <a:p>
            <a:pPr algn="r" rtl="1"/>
            <a:r>
              <a:rPr lang="fa-IR" dirty="0"/>
              <a:t>درفروشگاه های لباس وعینک فروشی ها</a:t>
            </a:r>
          </a:p>
          <a:p>
            <a:pPr marL="0" indent="0" algn="ctr" rtl="1">
              <a:buNone/>
            </a:pPr>
            <a:endParaRPr lang="en-US" dirty="0"/>
          </a:p>
        </p:txBody>
      </p:sp>
      <p:pic>
        <p:nvPicPr>
          <p:cNvPr id="5" name="Picture 4">
            <a:extLst>
              <a:ext uri="{FF2B5EF4-FFF2-40B4-BE49-F238E27FC236}">
                <a16:creationId xmlns:a16="http://schemas.microsoft.com/office/drawing/2014/main" id="{DF9DB28E-492A-3846-BE9B-5280DCA95B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402" y="3111259"/>
            <a:ext cx="2600823" cy="3065704"/>
          </a:xfrm>
          <a:prstGeom prst="rect">
            <a:avLst/>
          </a:prstGeom>
        </p:spPr>
      </p:pic>
      <p:pic>
        <p:nvPicPr>
          <p:cNvPr id="9" name="Picture 8">
            <a:extLst>
              <a:ext uri="{FF2B5EF4-FFF2-40B4-BE49-F238E27FC236}">
                <a16:creationId xmlns:a16="http://schemas.microsoft.com/office/drawing/2014/main" id="{4D204A59-D6B6-E7FF-DEBC-0DB34EE421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8877" y="3441641"/>
            <a:ext cx="3502915" cy="2331031"/>
          </a:xfrm>
          <a:prstGeom prst="rect">
            <a:avLst/>
          </a:prstGeom>
        </p:spPr>
      </p:pic>
      <p:pic>
        <p:nvPicPr>
          <p:cNvPr id="6" name="Picture 5">
            <a:extLst>
              <a:ext uri="{FF2B5EF4-FFF2-40B4-BE49-F238E27FC236}">
                <a16:creationId xmlns:a16="http://schemas.microsoft.com/office/drawing/2014/main" id="{0943D476-020A-ABB4-2D27-D1B6A3609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5725" y="3051629"/>
            <a:ext cx="3881081" cy="3630304"/>
          </a:xfrm>
          <a:prstGeom prst="rect">
            <a:avLst/>
          </a:prstGeom>
        </p:spPr>
      </p:pic>
    </p:spTree>
    <p:extLst>
      <p:ext uri="{BB962C8B-B14F-4D97-AF65-F5344CB8AC3E}">
        <p14:creationId xmlns:p14="http://schemas.microsoft.com/office/powerpoint/2010/main" val="35052487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CA245-AA9E-9F70-AB4E-EF146EF18769}"/>
              </a:ext>
            </a:extLst>
          </p:cNvPr>
          <p:cNvSpPr>
            <a:spLocks noGrp="1"/>
          </p:cNvSpPr>
          <p:nvPr>
            <p:ph type="title"/>
          </p:nvPr>
        </p:nvSpPr>
        <p:spPr/>
        <p:txBody>
          <a:bodyPr/>
          <a:lstStyle/>
          <a:p>
            <a:pPr algn="ctr" rtl="1"/>
            <a:r>
              <a:rPr lang="fa-IR" dirty="0"/>
              <a:t>آیینه های کرّوی</a:t>
            </a:r>
            <a:endParaRPr lang="en-US" dirty="0"/>
          </a:p>
        </p:txBody>
      </p:sp>
      <p:sp>
        <p:nvSpPr>
          <p:cNvPr id="3" name="Content Placeholder 2">
            <a:extLst>
              <a:ext uri="{FF2B5EF4-FFF2-40B4-BE49-F238E27FC236}">
                <a16:creationId xmlns:a16="http://schemas.microsoft.com/office/drawing/2014/main" id="{3C1857FE-6E08-8CF7-FB76-D388928AAC40}"/>
              </a:ext>
            </a:extLst>
          </p:cNvPr>
          <p:cNvSpPr>
            <a:spLocks noGrp="1"/>
          </p:cNvSpPr>
          <p:nvPr>
            <p:ph idx="1"/>
          </p:nvPr>
        </p:nvSpPr>
        <p:spPr>
          <a:xfrm>
            <a:off x="368490" y="1542197"/>
            <a:ext cx="11327641" cy="4634766"/>
          </a:xfrm>
        </p:spPr>
        <p:txBody>
          <a:bodyPr/>
          <a:lstStyle/>
          <a:p>
            <a:pPr algn="r" rtl="1"/>
            <a:r>
              <a:rPr lang="fa-IR" dirty="0"/>
              <a:t>آیینه های کرّوی قسمتی ازکرّه میان خالی است که قسمت داخلی یاخارجی آن انعکاس دهنده باشد </a:t>
            </a:r>
          </a:p>
          <a:p>
            <a:pPr algn="r" rtl="1"/>
            <a:r>
              <a:rPr lang="fa-IR" dirty="0"/>
              <a:t>اگرقسمت داخلی آن انعکاس دهنده وقسمت خارجی آن جیوه شده باشد بنام آیینه مقعر یاد میشود</a:t>
            </a:r>
          </a:p>
          <a:p>
            <a:pPr algn="r" rtl="1"/>
            <a:r>
              <a:rPr lang="fa-IR" dirty="0"/>
              <a:t>اگرقسمت خارجی آن انعکاس دهنده وقسمت داخلی آن جیوه شده باشد بنام آیینه محدب یاد میشود</a:t>
            </a:r>
            <a:endParaRPr lang="en-US" dirty="0"/>
          </a:p>
          <a:p>
            <a:pPr marL="0" indent="0" algn="ctr" rtl="1">
              <a:buNone/>
            </a:pPr>
            <a:endParaRPr lang="fa-IR" dirty="0"/>
          </a:p>
          <a:p>
            <a:pPr marL="0" indent="0" algn="ctr" rtl="1">
              <a:buNone/>
            </a:pPr>
            <a:endParaRPr lang="en-US" dirty="0"/>
          </a:p>
        </p:txBody>
      </p:sp>
      <p:pic>
        <p:nvPicPr>
          <p:cNvPr id="6" name="Picture 5">
            <a:extLst>
              <a:ext uri="{FF2B5EF4-FFF2-40B4-BE49-F238E27FC236}">
                <a16:creationId xmlns:a16="http://schemas.microsoft.com/office/drawing/2014/main" id="{651B3E3A-2C66-073B-B9A0-06A4ED49B7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9152" y="3128158"/>
            <a:ext cx="3351662" cy="3351662"/>
          </a:xfrm>
          <a:prstGeom prst="rect">
            <a:avLst/>
          </a:prstGeom>
        </p:spPr>
      </p:pic>
      <p:pic>
        <p:nvPicPr>
          <p:cNvPr id="9" name="Picture 8">
            <a:extLst>
              <a:ext uri="{FF2B5EF4-FFF2-40B4-BE49-F238E27FC236}">
                <a16:creationId xmlns:a16="http://schemas.microsoft.com/office/drawing/2014/main" id="{B072F36D-721C-D0D5-23C3-7300A0A174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1186" y="3128158"/>
            <a:ext cx="3562635" cy="3562635"/>
          </a:xfrm>
          <a:prstGeom prst="rect">
            <a:avLst/>
          </a:prstGeom>
        </p:spPr>
      </p:pic>
    </p:spTree>
    <p:extLst>
      <p:ext uri="{BB962C8B-B14F-4D97-AF65-F5344CB8AC3E}">
        <p14:creationId xmlns:p14="http://schemas.microsoft.com/office/powerpoint/2010/main" val="13916526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763FC-3950-B987-672A-10B803E90B65}"/>
              </a:ext>
            </a:extLst>
          </p:cNvPr>
          <p:cNvSpPr>
            <a:spLocks noGrp="1"/>
          </p:cNvSpPr>
          <p:nvPr>
            <p:ph type="title"/>
          </p:nvPr>
        </p:nvSpPr>
        <p:spPr/>
        <p:txBody>
          <a:bodyPr/>
          <a:lstStyle/>
          <a:p>
            <a:pPr algn="ctr" rtl="1"/>
            <a:r>
              <a:rPr lang="fa-IR" dirty="0"/>
              <a:t>موارداستفاده ازآیینه های کرّوی</a:t>
            </a:r>
            <a:endParaRPr lang="en-US" dirty="0"/>
          </a:p>
        </p:txBody>
      </p:sp>
      <p:sp>
        <p:nvSpPr>
          <p:cNvPr id="3" name="Content Placeholder 2">
            <a:extLst>
              <a:ext uri="{FF2B5EF4-FFF2-40B4-BE49-F238E27FC236}">
                <a16:creationId xmlns:a16="http://schemas.microsoft.com/office/drawing/2014/main" id="{EC175843-1D38-3633-D70E-88F06B0086B6}"/>
              </a:ext>
            </a:extLst>
          </p:cNvPr>
          <p:cNvSpPr>
            <a:spLocks noGrp="1"/>
          </p:cNvSpPr>
          <p:nvPr>
            <p:ph idx="1"/>
          </p:nvPr>
        </p:nvSpPr>
        <p:spPr/>
        <p:txBody>
          <a:bodyPr/>
          <a:lstStyle/>
          <a:p>
            <a:pPr algn="r" rtl="1"/>
            <a:r>
              <a:rPr lang="fa-IR" dirty="0"/>
              <a:t>ازآیینه های کرّوی مقعردرمنقل آفتابی، دندان پزشکی، تلسکوپ انعکاسی، چراغ قوه، آیینه های اصلاح ریش وپروجکتوراستفاده میگردد</a:t>
            </a:r>
          </a:p>
          <a:p>
            <a:pPr algn="r" rtl="1"/>
            <a:r>
              <a:rPr lang="fa-IR" dirty="0"/>
              <a:t>ازآیینه های کرّوی محدب درآیینه عقب نمای موترها، موترسایکل ها ودرچراغ ترافیک برای وسعت دید استفاده میشود</a:t>
            </a:r>
          </a:p>
          <a:p>
            <a:pPr marL="0" indent="0" algn="ctr" rtl="1">
              <a:buNone/>
            </a:pPr>
            <a:endParaRPr lang="en-US" dirty="0"/>
          </a:p>
        </p:txBody>
      </p:sp>
      <p:pic>
        <p:nvPicPr>
          <p:cNvPr id="5" name="Picture 4">
            <a:extLst>
              <a:ext uri="{FF2B5EF4-FFF2-40B4-BE49-F238E27FC236}">
                <a16:creationId xmlns:a16="http://schemas.microsoft.com/office/drawing/2014/main" id="{52EBC68A-3064-690F-3C76-BA1BA25EDE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9032" y="3851168"/>
            <a:ext cx="2175669" cy="2175669"/>
          </a:xfrm>
          <a:prstGeom prst="rect">
            <a:avLst/>
          </a:prstGeom>
        </p:spPr>
      </p:pic>
      <p:pic>
        <p:nvPicPr>
          <p:cNvPr id="7" name="Picture 6">
            <a:extLst>
              <a:ext uri="{FF2B5EF4-FFF2-40B4-BE49-F238E27FC236}">
                <a16:creationId xmlns:a16="http://schemas.microsoft.com/office/drawing/2014/main" id="{AE8B71CC-C431-012D-0884-79314FC894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45" y="3859931"/>
            <a:ext cx="3843263" cy="2196150"/>
          </a:xfrm>
          <a:prstGeom prst="rect">
            <a:avLst/>
          </a:prstGeom>
        </p:spPr>
      </p:pic>
      <p:pic>
        <p:nvPicPr>
          <p:cNvPr id="9" name="Picture 8">
            <a:extLst>
              <a:ext uri="{FF2B5EF4-FFF2-40B4-BE49-F238E27FC236}">
                <a16:creationId xmlns:a16="http://schemas.microsoft.com/office/drawing/2014/main" id="{9639169C-CA98-EB76-0AE3-0583E9DAD8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1510" y="3583891"/>
            <a:ext cx="2449488" cy="2449488"/>
          </a:xfrm>
          <a:prstGeom prst="rect">
            <a:avLst/>
          </a:prstGeom>
        </p:spPr>
      </p:pic>
      <p:pic>
        <p:nvPicPr>
          <p:cNvPr id="11" name="Picture 10">
            <a:extLst>
              <a:ext uri="{FF2B5EF4-FFF2-40B4-BE49-F238E27FC236}">
                <a16:creationId xmlns:a16="http://schemas.microsoft.com/office/drawing/2014/main" id="{BCE187AB-9892-273D-1B49-03D5A75EF0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492" y="3980850"/>
            <a:ext cx="2622071" cy="1916303"/>
          </a:xfrm>
          <a:prstGeom prst="rect">
            <a:avLst/>
          </a:prstGeom>
        </p:spPr>
      </p:pic>
    </p:spTree>
    <p:extLst>
      <p:ext uri="{BB962C8B-B14F-4D97-AF65-F5344CB8AC3E}">
        <p14:creationId xmlns:p14="http://schemas.microsoft.com/office/powerpoint/2010/main" val="14772590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5F9AE-AF97-829F-07B3-96168B42B82E}"/>
              </a:ext>
            </a:extLst>
          </p:cNvPr>
          <p:cNvSpPr>
            <a:spLocks noGrp="1"/>
          </p:cNvSpPr>
          <p:nvPr>
            <p:ph type="title"/>
          </p:nvPr>
        </p:nvSpPr>
        <p:spPr/>
        <p:txBody>
          <a:bodyPr/>
          <a:lstStyle/>
          <a:p>
            <a:pPr algn="ctr" rtl="1"/>
            <a:r>
              <a:rPr lang="fa-IR" dirty="0"/>
              <a:t>فصل هفتم</a:t>
            </a:r>
            <a:br>
              <a:rPr lang="fa-IR" dirty="0"/>
            </a:br>
            <a:r>
              <a:rPr lang="fa-IR" dirty="0"/>
              <a:t>انکسارنور</a:t>
            </a:r>
            <a:endParaRPr lang="en-US" dirty="0"/>
          </a:p>
        </p:txBody>
      </p:sp>
      <p:sp>
        <p:nvSpPr>
          <p:cNvPr id="3" name="Content Placeholder 2">
            <a:extLst>
              <a:ext uri="{FF2B5EF4-FFF2-40B4-BE49-F238E27FC236}">
                <a16:creationId xmlns:a16="http://schemas.microsoft.com/office/drawing/2014/main" id="{2D2A07E1-9758-86DC-5AEC-05C8A193828A}"/>
              </a:ext>
            </a:extLst>
          </p:cNvPr>
          <p:cNvSpPr>
            <a:spLocks noGrp="1"/>
          </p:cNvSpPr>
          <p:nvPr>
            <p:ph idx="1"/>
          </p:nvPr>
        </p:nvSpPr>
        <p:spPr>
          <a:xfrm>
            <a:off x="838200" y="1690688"/>
            <a:ext cx="10515600" cy="4486275"/>
          </a:xfrm>
        </p:spPr>
        <p:txBody>
          <a:bodyPr/>
          <a:lstStyle/>
          <a:p>
            <a:pPr algn="r" rtl="1"/>
            <a:r>
              <a:rPr lang="fa-IR" dirty="0"/>
              <a:t>هنگامی که نورازیک محیط شفاف وارد محیط شفاف دیگرمیشود حادثه جالبی اتفاق می افتد مثلاشما اگریک جسم را درداخل آب مشاهده نمایید جسم را درموقعیت بالاترمی بینید، اگرازداخل آب به بیرون نگاه کنید جسم را درموقعیت پایین ترمشاهده میکنید، اگرجسمی را درداخل آب قراردهید شکسته به نظرمیرسد وزمانیکه نورازقطرات باران تحت زاویه خاص عبورمیکند رنگین کمان شکل میگیرد این عملیه ها نتیجه انکسارنوراست</a:t>
            </a:r>
            <a:endParaRPr lang="en-US" dirty="0"/>
          </a:p>
          <a:p>
            <a:pPr marL="0" indent="0" algn="ctr" rtl="1">
              <a:buNone/>
            </a:pPr>
            <a:endParaRPr lang="en-US" dirty="0"/>
          </a:p>
        </p:txBody>
      </p:sp>
      <p:pic>
        <p:nvPicPr>
          <p:cNvPr id="5" name="Picture 4">
            <a:extLst>
              <a:ext uri="{FF2B5EF4-FFF2-40B4-BE49-F238E27FC236}">
                <a16:creationId xmlns:a16="http://schemas.microsoft.com/office/drawing/2014/main" id="{F272F195-05BF-E7B8-B9CF-CE7FE429BB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1947" y="3745229"/>
            <a:ext cx="1939476" cy="2882427"/>
          </a:xfrm>
          <a:prstGeom prst="rect">
            <a:avLst/>
          </a:prstGeom>
        </p:spPr>
      </p:pic>
      <p:pic>
        <p:nvPicPr>
          <p:cNvPr id="7" name="Picture 6">
            <a:extLst>
              <a:ext uri="{FF2B5EF4-FFF2-40B4-BE49-F238E27FC236}">
                <a16:creationId xmlns:a16="http://schemas.microsoft.com/office/drawing/2014/main" id="{FB11F6C8-FB01-01FF-64BE-131B772087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1221" y="3759771"/>
            <a:ext cx="4336933" cy="2882427"/>
          </a:xfrm>
          <a:prstGeom prst="rect">
            <a:avLst/>
          </a:prstGeom>
        </p:spPr>
      </p:pic>
    </p:spTree>
    <p:extLst>
      <p:ext uri="{BB962C8B-B14F-4D97-AF65-F5344CB8AC3E}">
        <p14:creationId xmlns:p14="http://schemas.microsoft.com/office/powerpoint/2010/main" val="34848670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D4F3-3B38-1FF8-BFE0-68E32B32E57D}"/>
              </a:ext>
            </a:extLst>
          </p:cNvPr>
          <p:cNvSpPr>
            <a:spLocks noGrp="1"/>
          </p:cNvSpPr>
          <p:nvPr>
            <p:ph type="title"/>
          </p:nvPr>
        </p:nvSpPr>
        <p:spPr>
          <a:xfrm>
            <a:off x="838200" y="365125"/>
            <a:ext cx="10515600" cy="638567"/>
          </a:xfrm>
        </p:spPr>
        <p:txBody>
          <a:bodyPr>
            <a:normAutofit fontScale="90000"/>
          </a:bodyPr>
          <a:lstStyle/>
          <a:p>
            <a:pPr algn="ctr" rtl="1"/>
            <a:r>
              <a:rPr lang="fa-IR" dirty="0"/>
              <a:t>انکسار</a:t>
            </a:r>
            <a:endParaRPr lang="en-US" dirty="0"/>
          </a:p>
        </p:txBody>
      </p:sp>
      <p:sp>
        <p:nvSpPr>
          <p:cNvPr id="3" name="Content Placeholder 2">
            <a:extLst>
              <a:ext uri="{FF2B5EF4-FFF2-40B4-BE49-F238E27FC236}">
                <a16:creationId xmlns:a16="http://schemas.microsoft.com/office/drawing/2014/main" id="{8E111CCD-2F02-1217-244C-9A769A4ADB00}"/>
              </a:ext>
            </a:extLst>
          </p:cNvPr>
          <p:cNvSpPr>
            <a:spLocks noGrp="1"/>
          </p:cNvSpPr>
          <p:nvPr>
            <p:ph idx="1"/>
          </p:nvPr>
        </p:nvSpPr>
        <p:spPr>
          <a:xfrm>
            <a:off x="368489" y="1003692"/>
            <a:ext cx="11354937" cy="5173271"/>
          </a:xfrm>
        </p:spPr>
        <p:txBody>
          <a:bodyPr/>
          <a:lstStyle/>
          <a:p>
            <a:pPr algn="r" rtl="1"/>
            <a:r>
              <a:rPr lang="fa-IR" dirty="0"/>
              <a:t>نوردریک محیط به امتداد خط مستقیم حرکت میکند اما زمانیکه نورازیک محیط شفاف وارد محیط شفاف دیگرمیشود انحراف مینماید </a:t>
            </a:r>
            <a:r>
              <a:rPr lang="fa-IR" u="sng" dirty="0"/>
              <a:t>که همین انحراف نورزمان وارد شدن یا خارج شدن ازیک محیط شفاف به محیط شفاف دیگررا انکسارگویند</a:t>
            </a:r>
            <a:endParaRPr lang="fa-IR" dirty="0"/>
          </a:p>
          <a:p>
            <a:pPr algn="r" rtl="1"/>
            <a:r>
              <a:rPr lang="fa-IR" dirty="0"/>
              <a:t>هم چنین انکسارنورعبارت است ازکاهش ویاافزایش سرعت نوراست زمانیکه ازیک محیط شفاف وارد محیط شفاف دیگرمیشود</a:t>
            </a:r>
          </a:p>
          <a:p>
            <a:pPr algn="r" rtl="1"/>
            <a:r>
              <a:rPr lang="fa-IR" dirty="0"/>
              <a:t>نورزمانیکه ازمحیط شفاف رقیق وارد محیط شفاف غلیظ شود شعاع منکسره به نارمل نزدیک میشود وبرعکس زمانیکه ازمحیط شفاف غلیظ وارد محیط شفاف رقیق شود شعاع منکسره ازنارمل دورمیشود</a:t>
            </a:r>
          </a:p>
          <a:p>
            <a:pPr marL="0" indent="0" algn="ctr" rtl="1">
              <a:buNone/>
            </a:pPr>
            <a:endParaRPr lang="en-US" dirty="0"/>
          </a:p>
        </p:txBody>
      </p:sp>
      <p:pic>
        <p:nvPicPr>
          <p:cNvPr id="10" name="Picture 9">
            <a:extLst>
              <a:ext uri="{FF2B5EF4-FFF2-40B4-BE49-F238E27FC236}">
                <a16:creationId xmlns:a16="http://schemas.microsoft.com/office/drawing/2014/main" id="{051955B3-C98F-E18D-4154-0BF8113D22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0432" y="4427462"/>
            <a:ext cx="3377664" cy="2156200"/>
          </a:xfrm>
          <a:prstGeom prst="rect">
            <a:avLst/>
          </a:prstGeom>
        </p:spPr>
      </p:pic>
      <p:pic>
        <p:nvPicPr>
          <p:cNvPr id="12" name="Picture 11">
            <a:extLst>
              <a:ext uri="{FF2B5EF4-FFF2-40B4-BE49-F238E27FC236}">
                <a16:creationId xmlns:a16="http://schemas.microsoft.com/office/drawing/2014/main" id="{66C5B13E-BE24-6EB3-EBA7-E7263FA68C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0435" y="4198966"/>
            <a:ext cx="3377664" cy="2533248"/>
          </a:xfrm>
          <a:prstGeom prst="rect">
            <a:avLst/>
          </a:prstGeom>
        </p:spPr>
      </p:pic>
      <p:pic>
        <p:nvPicPr>
          <p:cNvPr id="14" name="Picture 13">
            <a:extLst>
              <a:ext uri="{FF2B5EF4-FFF2-40B4-BE49-F238E27FC236}">
                <a16:creationId xmlns:a16="http://schemas.microsoft.com/office/drawing/2014/main" id="{EBA5B20E-99CD-FD20-FAE9-431514366B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5667" y="4253558"/>
            <a:ext cx="3085714" cy="2085714"/>
          </a:xfrm>
          <a:prstGeom prst="rect">
            <a:avLst/>
          </a:prstGeom>
        </p:spPr>
      </p:pic>
    </p:spTree>
    <p:extLst>
      <p:ext uri="{BB962C8B-B14F-4D97-AF65-F5344CB8AC3E}">
        <p14:creationId xmlns:p14="http://schemas.microsoft.com/office/powerpoint/2010/main" val="1598637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2D09-78E8-1F7A-B50C-264945B372CB}"/>
              </a:ext>
            </a:extLst>
          </p:cNvPr>
          <p:cNvSpPr>
            <a:spLocks noGrp="1"/>
          </p:cNvSpPr>
          <p:nvPr>
            <p:ph type="title"/>
          </p:nvPr>
        </p:nvSpPr>
        <p:spPr/>
        <p:txBody>
          <a:bodyPr/>
          <a:lstStyle/>
          <a:p>
            <a:pPr algn="ctr"/>
            <a:r>
              <a:rPr lang="fa-IR" dirty="0"/>
              <a:t>واحد طول</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06D0ACD-4459-2EE6-3F7C-11A9A2C05AB7}"/>
                  </a:ext>
                </a:extLst>
              </p:cNvPr>
              <p:cNvSpPr>
                <a:spLocks noGrp="1"/>
              </p:cNvSpPr>
              <p:nvPr>
                <p:ph idx="1"/>
              </p:nvPr>
            </p:nvSpPr>
            <p:spPr>
              <a:xfrm>
                <a:off x="655093" y="1825625"/>
                <a:ext cx="10849970" cy="4351338"/>
              </a:xfrm>
            </p:spPr>
            <p:txBody>
              <a:bodyPr/>
              <a:lstStyle/>
              <a:p>
                <a:pPr algn="r" rtl="1"/>
                <a:r>
                  <a:rPr lang="fa-IR" dirty="0"/>
                  <a:t>واحدطول درسیستم</a:t>
                </a:r>
                <a:r>
                  <a:rPr lang="en-US" dirty="0"/>
                  <a:t> </a:t>
                </a:r>
                <a:r>
                  <a:rPr lang="fa-IR" dirty="0"/>
                  <a:t> بین المللی (</a:t>
                </a:r>
                <a:r>
                  <a:rPr lang="en-US" dirty="0"/>
                  <a:t>SI</a:t>
                </a:r>
                <a:r>
                  <a:rPr lang="fa-IR" dirty="0"/>
                  <a:t>) متراست ویک مترعبارت از</a:t>
                </a:r>
                <a14:m>
                  <m:oMath xmlns:m="http://schemas.openxmlformats.org/officeDocument/2006/math">
                    <m:f>
                      <m:fPr>
                        <m:ctrlPr>
                          <a:rPr lang="fa-IR" i="1" smtClean="0">
                            <a:latin typeface="Cambria Math" panose="02040503050406030204" pitchFamily="18" charset="0"/>
                          </a:rPr>
                        </m:ctrlPr>
                      </m:fPr>
                      <m:num>
                        <m:r>
                          <a:rPr lang="fa-IR" b="0" i="1" smtClean="0">
                            <a:latin typeface="Cambria Math" panose="02040503050406030204" pitchFamily="18" charset="0"/>
                          </a:rPr>
                          <m:t>1</m:t>
                        </m:r>
                      </m:num>
                      <m:den>
                        <m:r>
                          <a:rPr lang="fa-IR" b="0" i="1" smtClean="0">
                            <a:latin typeface="Cambria Math" panose="02040503050406030204" pitchFamily="18" charset="0"/>
                          </a:rPr>
                          <m:t>10000000</m:t>
                        </m:r>
                      </m:den>
                    </m:f>
                  </m:oMath>
                </a14:m>
                <a:r>
                  <a:rPr lang="fa-IR" dirty="0"/>
                  <a:t>  حصه فاصله قطب زمین الی خط استوا است که ازیک آلیاژپلاتین – ایریدیوم (</a:t>
                </a:r>
                <a:r>
                  <a:rPr lang="en-US" dirty="0"/>
                  <a:t>10% Pt</a:t>
                </a:r>
                <a:r>
                  <a:rPr lang="fa-IR" dirty="0"/>
                  <a:t> + </a:t>
                </a:r>
                <a:r>
                  <a:rPr lang="en-US" dirty="0"/>
                  <a:t>90% </a:t>
                </a:r>
                <a:r>
                  <a:rPr lang="en-US" dirty="0" err="1"/>
                  <a:t>Ir</a:t>
                </a:r>
                <a:r>
                  <a:rPr lang="fa-IR" dirty="0"/>
                  <a:t>) ساخته شده وبه شکل میله چهارپرک مطابق شکل ذیل ساخته شده است، متررا به </a:t>
                </a:r>
                <a:r>
                  <a:rPr lang="en-US" dirty="0"/>
                  <a:t>m</a:t>
                </a:r>
                <a:r>
                  <a:rPr lang="fa-IR" dirty="0"/>
                  <a:t> نشان میدهند</a:t>
                </a:r>
                <a:endParaRPr lang="en-US" dirty="0"/>
              </a:p>
              <a:p>
                <a:pPr algn="r" rtl="1"/>
                <a:endParaRPr lang="en-US" dirty="0"/>
              </a:p>
              <a:p>
                <a:pPr algn="r" rtl="1"/>
                <a:endParaRPr lang="en-US" dirty="0"/>
              </a:p>
              <a:p>
                <a:pPr algn="r" rtl="1"/>
                <a:endParaRPr lang="en-US" dirty="0"/>
              </a:p>
              <a:p>
                <a:pPr marL="0" indent="0" algn="ctr" rtl="1">
                  <a:buNone/>
                </a:pPr>
                <a:r>
                  <a:rPr lang="fa-IR" dirty="0"/>
                  <a:t>نمونه اصلی مترمعیاری</a:t>
                </a:r>
                <a:endParaRPr lang="en-US" dirty="0"/>
              </a:p>
              <a:p>
                <a:pPr marL="0" indent="0" algn="ctr" rtl="1">
                  <a:buNone/>
                </a:pPr>
                <a:endParaRPr lang="en-US" dirty="0"/>
              </a:p>
            </p:txBody>
          </p:sp>
        </mc:Choice>
        <mc:Fallback xmlns="">
          <p:sp>
            <p:nvSpPr>
              <p:cNvPr id="3" name="Content Placeholder 2">
                <a:extLst>
                  <a:ext uri="{FF2B5EF4-FFF2-40B4-BE49-F238E27FC236}">
                    <a16:creationId xmlns:a16="http://schemas.microsoft.com/office/drawing/2014/main" id="{206D0ACD-4459-2EE6-3F7C-11A9A2C05AB7}"/>
                  </a:ext>
                </a:extLst>
              </p:cNvPr>
              <p:cNvSpPr>
                <a:spLocks noGrp="1" noRot="1" noChangeAspect="1" noMove="1" noResize="1" noEditPoints="1" noAdjustHandles="1" noChangeArrowheads="1" noChangeShapeType="1" noTextEdit="1"/>
              </p:cNvSpPr>
              <p:nvPr>
                <p:ph idx="1"/>
              </p:nvPr>
            </p:nvSpPr>
            <p:spPr>
              <a:xfrm>
                <a:off x="655093" y="1825625"/>
                <a:ext cx="10849970" cy="4351338"/>
              </a:xfrm>
              <a:blipFill>
                <a:blip r:embed="rId2"/>
                <a:stretch>
                  <a:fillRect t="-700" r="-1067"/>
                </a:stretch>
              </a:blipFill>
            </p:spPr>
            <p:txBody>
              <a:bodyPr/>
              <a:lstStyle/>
              <a:p>
                <a:r>
                  <a:rPr lang="en-AU">
                    <a:noFill/>
                  </a:rPr>
                  <a:t> </a:t>
                </a:r>
              </a:p>
            </p:txBody>
          </p:sp>
        </mc:Fallback>
      </mc:AlternateContent>
      <p:pic>
        <p:nvPicPr>
          <p:cNvPr id="5" name="Picture 4">
            <a:extLst>
              <a:ext uri="{FF2B5EF4-FFF2-40B4-BE49-F238E27FC236}">
                <a16:creationId xmlns:a16="http://schemas.microsoft.com/office/drawing/2014/main" id="{7BAEA4F1-589F-5017-AEAB-6A6C01FADC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3305969"/>
            <a:ext cx="2743200" cy="1390650"/>
          </a:xfrm>
          <a:prstGeom prst="rect">
            <a:avLst/>
          </a:prstGeom>
        </p:spPr>
      </p:pic>
    </p:spTree>
    <p:extLst>
      <p:ext uri="{BB962C8B-B14F-4D97-AF65-F5344CB8AC3E}">
        <p14:creationId xmlns:p14="http://schemas.microsoft.com/office/powerpoint/2010/main" val="1176952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1D460-BAD2-0D4B-85EE-3BF774EDDE86}"/>
              </a:ext>
            </a:extLst>
          </p:cNvPr>
          <p:cNvSpPr>
            <a:spLocks noGrp="1"/>
          </p:cNvSpPr>
          <p:nvPr>
            <p:ph type="title"/>
          </p:nvPr>
        </p:nvSpPr>
        <p:spPr/>
        <p:txBody>
          <a:bodyPr/>
          <a:lstStyle/>
          <a:p>
            <a:pPr algn="ctr" rtl="1"/>
            <a:r>
              <a:rPr lang="fa-IR" dirty="0"/>
              <a:t>منشور</a:t>
            </a:r>
            <a:endParaRPr lang="en-US" dirty="0"/>
          </a:p>
        </p:txBody>
      </p:sp>
      <p:sp>
        <p:nvSpPr>
          <p:cNvPr id="3" name="Content Placeholder 2">
            <a:extLst>
              <a:ext uri="{FF2B5EF4-FFF2-40B4-BE49-F238E27FC236}">
                <a16:creationId xmlns:a16="http://schemas.microsoft.com/office/drawing/2014/main" id="{3EF44F6D-4472-6C6B-8181-2594C050A5C5}"/>
              </a:ext>
            </a:extLst>
          </p:cNvPr>
          <p:cNvSpPr>
            <a:spLocks noGrp="1"/>
          </p:cNvSpPr>
          <p:nvPr>
            <p:ph idx="1"/>
          </p:nvPr>
        </p:nvSpPr>
        <p:spPr>
          <a:xfrm>
            <a:off x="838200" y="1392072"/>
            <a:ext cx="10515600" cy="5100803"/>
          </a:xfrm>
        </p:spPr>
        <p:txBody>
          <a:bodyPr/>
          <a:lstStyle/>
          <a:p>
            <a:pPr algn="r" rtl="1"/>
            <a:r>
              <a:rPr lang="fa-IR" u="sng" dirty="0"/>
              <a:t>منشوریک جسم شفاف سه بعدی است که دارای قاعده های موازی یکسان وتمام وجوه آن هموارباشد</a:t>
            </a:r>
          </a:p>
          <a:p>
            <a:pPr algn="r" rtl="1"/>
            <a:r>
              <a:rPr lang="fa-IR" dirty="0"/>
              <a:t>قاعده های منشورمیتواند سه ضلعی، چهارضلعی وغیره باشد اما بیشترمنشورها دارای قاعده سه ضلعی میباشند، زمانیکه نورآفتاب ازمنشورعبورمینماید درنتیجه انکسار به هفت رنگ تجزیه میشود که رنگ های رنگین کمان را تشکیل میدهد که کمترین انحراف رنگ سرخ وبیشترین انحراف را رنگ بنفش دارد</a:t>
            </a:r>
          </a:p>
          <a:p>
            <a:pPr marL="0" indent="0" algn="ctr" rtl="1">
              <a:buNone/>
            </a:pPr>
            <a:endParaRPr lang="en-US" dirty="0"/>
          </a:p>
        </p:txBody>
      </p:sp>
      <p:pic>
        <p:nvPicPr>
          <p:cNvPr id="5" name="Picture 4">
            <a:extLst>
              <a:ext uri="{FF2B5EF4-FFF2-40B4-BE49-F238E27FC236}">
                <a16:creationId xmlns:a16="http://schemas.microsoft.com/office/drawing/2014/main" id="{26DEA041-E744-560A-784F-1D01CDDDED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6491" y="3942473"/>
            <a:ext cx="2997907" cy="2304106"/>
          </a:xfrm>
          <a:prstGeom prst="rect">
            <a:avLst/>
          </a:prstGeom>
        </p:spPr>
      </p:pic>
      <p:pic>
        <p:nvPicPr>
          <p:cNvPr id="6" name="Picture 5">
            <a:extLst>
              <a:ext uri="{FF2B5EF4-FFF2-40B4-BE49-F238E27FC236}">
                <a16:creationId xmlns:a16="http://schemas.microsoft.com/office/drawing/2014/main" id="{4824B342-EEB0-547D-93CA-2532D1A39E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5067" y="3942473"/>
            <a:ext cx="5276190" cy="2485714"/>
          </a:xfrm>
          <a:prstGeom prst="rect">
            <a:avLst/>
          </a:prstGeom>
        </p:spPr>
      </p:pic>
    </p:spTree>
    <p:extLst>
      <p:ext uri="{BB962C8B-B14F-4D97-AF65-F5344CB8AC3E}">
        <p14:creationId xmlns:p14="http://schemas.microsoft.com/office/powerpoint/2010/main" val="15080675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CDB0D-5009-0CBB-85B3-95F658ADA76F}"/>
              </a:ext>
            </a:extLst>
          </p:cNvPr>
          <p:cNvSpPr>
            <a:spLocks noGrp="1"/>
          </p:cNvSpPr>
          <p:nvPr>
            <p:ph type="title"/>
          </p:nvPr>
        </p:nvSpPr>
        <p:spPr/>
        <p:txBody>
          <a:bodyPr/>
          <a:lstStyle/>
          <a:p>
            <a:pPr algn="ctr" rtl="1"/>
            <a:r>
              <a:rPr lang="fa-IR" dirty="0"/>
              <a:t>عدسیه</a:t>
            </a:r>
            <a:endParaRPr lang="en-US" dirty="0"/>
          </a:p>
        </p:txBody>
      </p:sp>
      <p:sp>
        <p:nvSpPr>
          <p:cNvPr id="3" name="Content Placeholder 2">
            <a:extLst>
              <a:ext uri="{FF2B5EF4-FFF2-40B4-BE49-F238E27FC236}">
                <a16:creationId xmlns:a16="http://schemas.microsoft.com/office/drawing/2014/main" id="{FD6845B4-2715-2ED1-6222-053A8EC881BE}"/>
              </a:ext>
            </a:extLst>
          </p:cNvPr>
          <p:cNvSpPr>
            <a:spLocks noGrp="1"/>
          </p:cNvSpPr>
          <p:nvPr>
            <p:ph idx="1"/>
          </p:nvPr>
        </p:nvSpPr>
        <p:spPr>
          <a:xfrm>
            <a:off x="838200" y="1392072"/>
            <a:ext cx="10515600" cy="5100803"/>
          </a:xfrm>
        </p:spPr>
        <p:txBody>
          <a:bodyPr/>
          <a:lstStyle/>
          <a:p>
            <a:pPr algn="r" rtl="1"/>
            <a:r>
              <a:rPr lang="fa-IR" dirty="0"/>
              <a:t>عدسیه ها ازمواد شفاف مثل شیشه وپلاستیک ساخته شده اندکه ضریب انکسارآنها بیشتر ازضریب انکسارهواباشد</a:t>
            </a:r>
            <a:endParaRPr lang="en-US" dirty="0"/>
          </a:p>
          <a:p>
            <a:pPr algn="r" rtl="1"/>
            <a:r>
              <a:rPr lang="fa-IR" dirty="0"/>
              <a:t>عدسیه ها مواد شفاف هستند که نوررا درجهت خاصی منحرف میسازند</a:t>
            </a:r>
          </a:p>
          <a:p>
            <a:pPr algn="r" rtl="1"/>
            <a:r>
              <a:rPr lang="fa-IR" dirty="0"/>
              <a:t>عدسیه ها جسم شفافی هستند که جهت شعاع نوروارده را تغییرمیدهند ودروسایل اپتیکی مانند عینک ها، ذرّه بین، دوربین، میکروسکوپ، تلسکوپ وغیره استفاده میشود</a:t>
            </a:r>
          </a:p>
          <a:p>
            <a:pPr marL="0" indent="0" algn="ctr" rtl="1">
              <a:buNone/>
            </a:pPr>
            <a:endParaRPr lang="en-US" dirty="0"/>
          </a:p>
        </p:txBody>
      </p:sp>
      <p:pic>
        <p:nvPicPr>
          <p:cNvPr id="5" name="Picture 4">
            <a:extLst>
              <a:ext uri="{FF2B5EF4-FFF2-40B4-BE49-F238E27FC236}">
                <a16:creationId xmlns:a16="http://schemas.microsoft.com/office/drawing/2014/main" id="{ED69F82D-97F0-F1DB-506C-5B8F5E34FE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340" y="3932237"/>
            <a:ext cx="2238375" cy="2038350"/>
          </a:xfrm>
          <a:prstGeom prst="rect">
            <a:avLst/>
          </a:prstGeom>
        </p:spPr>
      </p:pic>
      <p:pic>
        <p:nvPicPr>
          <p:cNvPr id="7" name="Picture 6">
            <a:extLst>
              <a:ext uri="{FF2B5EF4-FFF2-40B4-BE49-F238E27FC236}">
                <a16:creationId xmlns:a16="http://schemas.microsoft.com/office/drawing/2014/main" id="{919D0902-1AF4-33E6-5851-B53A57DC79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1225" y="3942473"/>
            <a:ext cx="2143125" cy="2143125"/>
          </a:xfrm>
          <a:prstGeom prst="rect">
            <a:avLst/>
          </a:prstGeom>
        </p:spPr>
      </p:pic>
      <p:pic>
        <p:nvPicPr>
          <p:cNvPr id="9" name="Picture 8">
            <a:extLst>
              <a:ext uri="{FF2B5EF4-FFF2-40B4-BE49-F238E27FC236}">
                <a16:creationId xmlns:a16="http://schemas.microsoft.com/office/drawing/2014/main" id="{AB9576EA-5106-CF33-EBD1-5EF42AEA89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3750" y="3815877"/>
            <a:ext cx="2614684" cy="2614684"/>
          </a:xfrm>
          <a:prstGeom prst="rect">
            <a:avLst/>
          </a:prstGeom>
        </p:spPr>
      </p:pic>
      <p:pic>
        <p:nvPicPr>
          <p:cNvPr id="11" name="Picture 10">
            <a:extLst>
              <a:ext uri="{FF2B5EF4-FFF2-40B4-BE49-F238E27FC236}">
                <a16:creationId xmlns:a16="http://schemas.microsoft.com/office/drawing/2014/main" id="{BF25E1B1-EF6F-2052-ECAE-E7CAF9AF7D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038" y="3714680"/>
            <a:ext cx="2462270" cy="2582648"/>
          </a:xfrm>
          <a:prstGeom prst="rect">
            <a:avLst/>
          </a:prstGeom>
        </p:spPr>
      </p:pic>
    </p:spTree>
    <p:extLst>
      <p:ext uri="{BB962C8B-B14F-4D97-AF65-F5344CB8AC3E}">
        <p14:creationId xmlns:p14="http://schemas.microsoft.com/office/powerpoint/2010/main" val="11767987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A1019-9626-E248-54BC-FD31ED1A390E}"/>
              </a:ext>
            </a:extLst>
          </p:cNvPr>
          <p:cNvSpPr>
            <a:spLocks noGrp="1"/>
          </p:cNvSpPr>
          <p:nvPr>
            <p:ph type="title"/>
          </p:nvPr>
        </p:nvSpPr>
        <p:spPr/>
        <p:txBody>
          <a:bodyPr/>
          <a:lstStyle/>
          <a:p>
            <a:pPr algn="ctr" rtl="1"/>
            <a:r>
              <a:rPr lang="fa-IR" dirty="0"/>
              <a:t>انواع عدسیه ها</a:t>
            </a:r>
            <a:br>
              <a:rPr lang="en-US" dirty="0"/>
            </a:br>
            <a:r>
              <a:rPr lang="fa-IR" dirty="0"/>
              <a:t>الف : عدسیه های محدب</a:t>
            </a:r>
            <a:endParaRPr lang="en-US" dirty="0"/>
          </a:p>
        </p:txBody>
      </p:sp>
      <p:sp>
        <p:nvSpPr>
          <p:cNvPr id="3" name="Content Placeholder 2">
            <a:extLst>
              <a:ext uri="{FF2B5EF4-FFF2-40B4-BE49-F238E27FC236}">
                <a16:creationId xmlns:a16="http://schemas.microsoft.com/office/drawing/2014/main" id="{AB4029FB-C82E-79BE-7FA5-9F98FD2A0F09}"/>
              </a:ext>
            </a:extLst>
          </p:cNvPr>
          <p:cNvSpPr>
            <a:spLocks noGrp="1"/>
          </p:cNvSpPr>
          <p:nvPr>
            <p:ph idx="1"/>
          </p:nvPr>
        </p:nvSpPr>
        <p:spPr/>
        <p:txBody>
          <a:bodyPr/>
          <a:lstStyle/>
          <a:p>
            <a:pPr algn="r" rtl="1"/>
            <a:r>
              <a:rPr lang="fa-IR" dirty="0"/>
              <a:t>عدسیه هایی را گویند که درقسمت وسط ضخیم وکناره های آن نازک باشد، اگریک دسته اشعه نوری موازی به محوراصلی بالای عدسیه های محدب وارد شوند بعدازانعکاس درمحراق متمرکزمیشوند به همین دلیل عدسیه های محدب را عدسیه های متقارب (نزدیک کننده گویند) این عدسیه ها توسط دوسطح کرّوی ویا یک سطح مستوی ویک سطح کرّوی احاطه شده اند</a:t>
            </a:r>
          </a:p>
          <a:p>
            <a:pPr marL="0" indent="0" algn="ctr" rtl="1">
              <a:buNone/>
            </a:pPr>
            <a:endParaRPr lang="en-US" dirty="0"/>
          </a:p>
        </p:txBody>
      </p:sp>
      <p:pic>
        <p:nvPicPr>
          <p:cNvPr id="5" name="Picture 4">
            <a:extLst>
              <a:ext uri="{FF2B5EF4-FFF2-40B4-BE49-F238E27FC236}">
                <a16:creationId xmlns:a16="http://schemas.microsoft.com/office/drawing/2014/main" id="{77186473-64DD-398F-E96F-564E628A57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3980017"/>
            <a:ext cx="4874881" cy="2196946"/>
          </a:xfrm>
          <a:prstGeom prst="rect">
            <a:avLst/>
          </a:prstGeom>
        </p:spPr>
      </p:pic>
      <p:pic>
        <p:nvPicPr>
          <p:cNvPr id="7" name="Picture 6">
            <a:extLst>
              <a:ext uri="{FF2B5EF4-FFF2-40B4-BE49-F238E27FC236}">
                <a16:creationId xmlns:a16="http://schemas.microsoft.com/office/drawing/2014/main" id="{E6B54814-69E0-F24E-EF31-47B4E03210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5064" y="3557726"/>
            <a:ext cx="3977563" cy="2953341"/>
          </a:xfrm>
          <a:prstGeom prst="rect">
            <a:avLst/>
          </a:prstGeom>
        </p:spPr>
      </p:pic>
    </p:spTree>
    <p:extLst>
      <p:ext uri="{BB962C8B-B14F-4D97-AF65-F5344CB8AC3E}">
        <p14:creationId xmlns:p14="http://schemas.microsoft.com/office/powerpoint/2010/main" val="18872930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6A878-844E-5669-B0D1-4667A2A98136}"/>
              </a:ext>
            </a:extLst>
          </p:cNvPr>
          <p:cNvSpPr>
            <a:spLocks noGrp="1"/>
          </p:cNvSpPr>
          <p:nvPr>
            <p:ph type="title"/>
          </p:nvPr>
        </p:nvSpPr>
        <p:spPr/>
        <p:txBody>
          <a:bodyPr/>
          <a:lstStyle/>
          <a:p>
            <a:pPr algn="ctr" rtl="1"/>
            <a:r>
              <a:rPr lang="fa-IR" dirty="0"/>
              <a:t>ب : عدسیه های مقعر</a:t>
            </a:r>
            <a:endParaRPr lang="en-US" dirty="0"/>
          </a:p>
        </p:txBody>
      </p:sp>
      <p:sp>
        <p:nvSpPr>
          <p:cNvPr id="3" name="Content Placeholder 2">
            <a:extLst>
              <a:ext uri="{FF2B5EF4-FFF2-40B4-BE49-F238E27FC236}">
                <a16:creationId xmlns:a16="http://schemas.microsoft.com/office/drawing/2014/main" id="{CA3D18B5-CD0C-CD97-BD58-858A87DAE5EE}"/>
              </a:ext>
            </a:extLst>
          </p:cNvPr>
          <p:cNvSpPr>
            <a:spLocks noGrp="1"/>
          </p:cNvSpPr>
          <p:nvPr>
            <p:ph idx="1"/>
          </p:nvPr>
        </p:nvSpPr>
        <p:spPr/>
        <p:txBody>
          <a:bodyPr/>
          <a:lstStyle/>
          <a:p>
            <a:pPr algn="r" rtl="1"/>
            <a:r>
              <a:rPr lang="fa-IR" dirty="0"/>
              <a:t>عدسیه های مقعرعدسیه هایی را گویند که درقسمت وسط نازک ودوانجام آن ضخیم باشد، اگریک دسته اشعه نورموازی به محوراصلی بالای عدسیه مقعربتابد اشعه منکسره بعداز عبورازعدسیه ازیکدیگردورمیشوند به همین دلیل عدسیه های مقعررا عدسیه های متباعد (دورکننده) نیزمینامند، این عدسیه ها نیزازدوسطح کرّوی ویا یک سطح کرّوی ویک سطح مستوی تشکیل شده اند</a:t>
            </a:r>
          </a:p>
          <a:p>
            <a:pPr marL="0" indent="0" algn="ctr" rtl="1">
              <a:buNone/>
            </a:pPr>
            <a:endParaRPr lang="en-US" dirty="0"/>
          </a:p>
        </p:txBody>
      </p:sp>
      <p:pic>
        <p:nvPicPr>
          <p:cNvPr id="5" name="Picture 4">
            <a:extLst>
              <a:ext uri="{FF2B5EF4-FFF2-40B4-BE49-F238E27FC236}">
                <a16:creationId xmlns:a16="http://schemas.microsoft.com/office/drawing/2014/main" id="{06DE983A-9033-6FB4-3D47-09699C9CE0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7864" y="3919405"/>
            <a:ext cx="5163276" cy="2491581"/>
          </a:xfrm>
          <a:prstGeom prst="rect">
            <a:avLst/>
          </a:prstGeom>
        </p:spPr>
      </p:pic>
      <p:pic>
        <p:nvPicPr>
          <p:cNvPr id="7" name="Picture 6">
            <a:extLst>
              <a:ext uri="{FF2B5EF4-FFF2-40B4-BE49-F238E27FC236}">
                <a16:creationId xmlns:a16="http://schemas.microsoft.com/office/drawing/2014/main" id="{9A8FC073-2A11-316B-A76A-8B2E86ECFD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025" y="4184582"/>
            <a:ext cx="3316689" cy="2199109"/>
          </a:xfrm>
          <a:prstGeom prst="rect">
            <a:avLst/>
          </a:prstGeom>
        </p:spPr>
      </p:pic>
    </p:spTree>
    <p:extLst>
      <p:ext uri="{BB962C8B-B14F-4D97-AF65-F5344CB8AC3E}">
        <p14:creationId xmlns:p14="http://schemas.microsoft.com/office/powerpoint/2010/main" val="34985888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6E1FE-3B4B-582C-C2E5-65562EA8D700}"/>
              </a:ext>
            </a:extLst>
          </p:cNvPr>
          <p:cNvSpPr>
            <a:spLocks noGrp="1"/>
          </p:cNvSpPr>
          <p:nvPr>
            <p:ph type="title"/>
          </p:nvPr>
        </p:nvSpPr>
        <p:spPr/>
        <p:txBody>
          <a:bodyPr/>
          <a:lstStyle/>
          <a:p>
            <a:pPr algn="ctr" rtl="1"/>
            <a:r>
              <a:rPr lang="fa-IR" dirty="0"/>
              <a:t>چشم</a:t>
            </a:r>
            <a:endParaRPr lang="en-US" dirty="0"/>
          </a:p>
        </p:txBody>
      </p:sp>
      <p:sp>
        <p:nvSpPr>
          <p:cNvPr id="3" name="Content Placeholder 2">
            <a:extLst>
              <a:ext uri="{FF2B5EF4-FFF2-40B4-BE49-F238E27FC236}">
                <a16:creationId xmlns:a16="http://schemas.microsoft.com/office/drawing/2014/main" id="{F8730BE6-43EB-95DE-394E-4063C6E13836}"/>
              </a:ext>
            </a:extLst>
          </p:cNvPr>
          <p:cNvSpPr>
            <a:spLocks noGrp="1"/>
          </p:cNvSpPr>
          <p:nvPr>
            <p:ph idx="1"/>
          </p:nvPr>
        </p:nvSpPr>
        <p:spPr>
          <a:xfrm>
            <a:off x="838200" y="1351128"/>
            <a:ext cx="10515600" cy="4825835"/>
          </a:xfrm>
        </p:spPr>
        <p:txBody>
          <a:bodyPr/>
          <a:lstStyle/>
          <a:p>
            <a:pPr algn="r" rtl="1"/>
            <a:r>
              <a:rPr lang="fa-IR" dirty="0"/>
              <a:t>چشم یکی ازاعضای مهم موجودات زنده بوده وبه عنوان یک دریچه ارتباطی با دنیای بیرون شناخته شده است واجزای چشم انسانها ازبیرون به طرف داخل قرارذیل است قرنیه که شفاف است وضریب انکسارآن 1.376 است، عنبیه که رنگ چشم مربوط به آن میشود، مردمک که میزان نوروارده به چشم را کنترول میکند، مایع زلالیه که میان قرنیه وعدسیه چشم قراردارد وضریب انکسارآن </a:t>
            </a:r>
            <a:r>
              <a:rPr lang="en-US" dirty="0"/>
              <a:t>1.3335</a:t>
            </a:r>
            <a:r>
              <a:rPr lang="fa-IR" dirty="0"/>
              <a:t> است، عدسیه چشم که یک عدسیه محدب بوده وارتجاعی میباشد (ضخامت آن کم وزیاد میشود) که ضریب انکسارآن تقریباً 1.4 است، مایع زجاجیه که درمیان عدسیه چشم وشبکیه قراردارد دارای ضریب انکسار1.336 است، شبکیه که تصویرروی آن تشکیل میشود دارای چوبک ها (برای تشخیص روشنایی وتاریکی) وخارک ها (برای تشخیص رنگ ها) میباشد وقسمت نهایی آن عصب بینایی میباشد که تصویرتشکیل شده روی شبکیه را به مغزجهت تجزیه وتحلیل انتقال میدهد</a:t>
            </a:r>
            <a:endParaRPr lang="en-US" dirty="0"/>
          </a:p>
        </p:txBody>
      </p:sp>
    </p:spTree>
    <p:extLst>
      <p:ext uri="{BB962C8B-B14F-4D97-AF65-F5344CB8AC3E}">
        <p14:creationId xmlns:p14="http://schemas.microsoft.com/office/powerpoint/2010/main" val="37317726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4B063-961D-C74C-18B6-DA5A5BFF5E0F}"/>
              </a:ext>
            </a:extLst>
          </p:cNvPr>
          <p:cNvSpPr>
            <a:spLocks noGrp="1"/>
          </p:cNvSpPr>
          <p:nvPr>
            <p:ph type="title"/>
          </p:nvPr>
        </p:nvSpPr>
        <p:spPr/>
        <p:txBody>
          <a:bodyPr/>
          <a:lstStyle/>
          <a:p>
            <a:pPr algn="ctr"/>
            <a:r>
              <a:rPr lang="fa-IR" dirty="0"/>
              <a:t>چشم</a:t>
            </a:r>
            <a:endParaRPr lang="en-US" dirty="0"/>
          </a:p>
        </p:txBody>
      </p:sp>
      <p:pic>
        <p:nvPicPr>
          <p:cNvPr id="5" name="Content Placeholder 4">
            <a:extLst>
              <a:ext uri="{FF2B5EF4-FFF2-40B4-BE49-F238E27FC236}">
                <a16:creationId xmlns:a16="http://schemas.microsoft.com/office/drawing/2014/main" id="{44A525CC-8C50-77F1-50ED-557CA6A45E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89244" y="1893864"/>
            <a:ext cx="4984049" cy="3738037"/>
          </a:xfrm>
        </p:spPr>
      </p:pic>
      <p:pic>
        <p:nvPicPr>
          <p:cNvPr id="9" name="Picture 8">
            <a:extLst>
              <a:ext uri="{FF2B5EF4-FFF2-40B4-BE49-F238E27FC236}">
                <a16:creationId xmlns:a16="http://schemas.microsoft.com/office/drawing/2014/main" id="{0D27EAB4-4CE5-E1CC-58C6-0A7EF5B1CF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178" y="1948457"/>
            <a:ext cx="6727234" cy="3578888"/>
          </a:xfrm>
          <a:prstGeom prst="rect">
            <a:avLst/>
          </a:prstGeom>
        </p:spPr>
      </p:pic>
    </p:spTree>
    <p:extLst>
      <p:ext uri="{BB962C8B-B14F-4D97-AF65-F5344CB8AC3E}">
        <p14:creationId xmlns:p14="http://schemas.microsoft.com/office/powerpoint/2010/main" val="36669366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C6D91-20D7-C069-A047-1D536EE0D6DD}"/>
              </a:ext>
            </a:extLst>
          </p:cNvPr>
          <p:cNvSpPr>
            <a:spLocks noGrp="1"/>
          </p:cNvSpPr>
          <p:nvPr>
            <p:ph type="title"/>
          </p:nvPr>
        </p:nvSpPr>
        <p:spPr>
          <a:xfrm>
            <a:off x="838200" y="365125"/>
            <a:ext cx="10515600" cy="658457"/>
          </a:xfrm>
        </p:spPr>
        <p:txBody>
          <a:bodyPr>
            <a:normAutofit fontScale="90000"/>
          </a:bodyPr>
          <a:lstStyle/>
          <a:p>
            <a:pPr algn="ctr" rtl="1"/>
            <a:r>
              <a:rPr lang="fa-IR" dirty="0"/>
              <a:t>معایب چشم</a:t>
            </a:r>
            <a:endParaRPr lang="en-US" dirty="0"/>
          </a:p>
        </p:txBody>
      </p:sp>
      <p:sp>
        <p:nvSpPr>
          <p:cNvPr id="3" name="Content Placeholder 2">
            <a:extLst>
              <a:ext uri="{FF2B5EF4-FFF2-40B4-BE49-F238E27FC236}">
                <a16:creationId xmlns:a16="http://schemas.microsoft.com/office/drawing/2014/main" id="{CAC16D4D-D4BF-8560-73A2-8D226E9BB1BD}"/>
              </a:ext>
            </a:extLst>
          </p:cNvPr>
          <p:cNvSpPr>
            <a:spLocks noGrp="1"/>
          </p:cNvSpPr>
          <p:nvPr>
            <p:ph idx="1"/>
          </p:nvPr>
        </p:nvSpPr>
        <p:spPr>
          <a:xfrm>
            <a:off x="382137" y="1023582"/>
            <a:ext cx="11409529" cy="5677469"/>
          </a:xfrm>
        </p:spPr>
        <p:txBody>
          <a:bodyPr/>
          <a:lstStyle/>
          <a:p>
            <a:pPr algn="r" rtl="1"/>
            <a:r>
              <a:rPr lang="fa-IR" dirty="0"/>
              <a:t>چشم انسانها برای دیدن آشیای دورعدسیه خودرا نازک نموده وبرای دیدن آشیای نزدیک عدسیه خودرا ضخیم میسازد که بنام انطباق چشم یاد میشود هرگاه چشم چنین خاصیت خودرا ازدست بدهد بنام چشم معیوب یاد میگردد که عیب چشم به دونوع است</a:t>
            </a:r>
          </a:p>
          <a:p>
            <a:pPr algn="r" rtl="1"/>
            <a:r>
              <a:rPr lang="fa-IR" dirty="0"/>
              <a:t>الف : چشم دوربین چشمی را گویند که اجسام دوررا به صورت واضح میبیند واجسام نزدیک را به صورت واضح دیده نمیتواند درچشم دوربین تصویراجسام نزدیک درعقب شبکیه چشم تشکیل میشود وبرای اصلاح آن ازعدسیه محدب استفاده میشود</a:t>
            </a:r>
          </a:p>
          <a:p>
            <a:pPr algn="r" rtl="1"/>
            <a:r>
              <a:rPr lang="fa-IR" dirty="0"/>
              <a:t>ب : چشم نزدیک بین چشمی را گویند که اجسام نزدیک را به صورت واضح میبیند واجسام دوررا به صورت واضح دیده نمیتواند درچشم نزدیک بین تصویراجسام دوردر پیش روی شبکیه تشکیل میشود وبرای اصلاح آن ازعدسیه مقعر استفاده میشود</a:t>
            </a:r>
          </a:p>
          <a:p>
            <a:pPr marL="0" indent="0" algn="ctr" rtl="1">
              <a:buNone/>
            </a:pPr>
            <a:endParaRPr lang="en-US" dirty="0"/>
          </a:p>
        </p:txBody>
      </p:sp>
      <p:pic>
        <p:nvPicPr>
          <p:cNvPr id="5" name="Picture 4">
            <a:extLst>
              <a:ext uri="{FF2B5EF4-FFF2-40B4-BE49-F238E27FC236}">
                <a16:creationId xmlns:a16="http://schemas.microsoft.com/office/drawing/2014/main" id="{E21E0D80-A324-8631-E43D-2FBEDB5E8F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1621" y="4741246"/>
            <a:ext cx="5359021" cy="1861487"/>
          </a:xfrm>
          <a:prstGeom prst="rect">
            <a:avLst/>
          </a:prstGeom>
        </p:spPr>
      </p:pic>
      <p:pic>
        <p:nvPicPr>
          <p:cNvPr id="9" name="Picture 8">
            <a:extLst>
              <a:ext uri="{FF2B5EF4-FFF2-40B4-BE49-F238E27FC236}">
                <a16:creationId xmlns:a16="http://schemas.microsoft.com/office/drawing/2014/main" id="{AAFF045F-5384-E3A0-3ACE-2AD6DC1AF2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785" y="4740481"/>
            <a:ext cx="5800299" cy="2112369"/>
          </a:xfrm>
          <a:prstGeom prst="rect">
            <a:avLst/>
          </a:prstGeom>
        </p:spPr>
      </p:pic>
    </p:spTree>
    <p:extLst>
      <p:ext uri="{BB962C8B-B14F-4D97-AF65-F5344CB8AC3E}">
        <p14:creationId xmlns:p14="http://schemas.microsoft.com/office/powerpoint/2010/main" val="22609306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7B2B6-0C7A-A827-7E9F-69426771AC56}"/>
              </a:ext>
            </a:extLst>
          </p:cNvPr>
          <p:cNvSpPr>
            <a:spLocks noGrp="1"/>
          </p:cNvSpPr>
          <p:nvPr>
            <p:ph type="title"/>
          </p:nvPr>
        </p:nvSpPr>
        <p:spPr>
          <a:xfrm>
            <a:off x="838200" y="365126"/>
            <a:ext cx="10515600" cy="713048"/>
          </a:xfrm>
        </p:spPr>
        <p:txBody>
          <a:bodyPr/>
          <a:lstStyle/>
          <a:p>
            <a:pPr algn="ctr" rtl="1"/>
            <a:r>
              <a:rPr lang="fa-IR" dirty="0"/>
              <a:t>میکروسکوپ</a:t>
            </a:r>
            <a:endParaRPr lang="en-US" dirty="0"/>
          </a:p>
        </p:txBody>
      </p:sp>
      <p:sp>
        <p:nvSpPr>
          <p:cNvPr id="3" name="Content Placeholder 2">
            <a:extLst>
              <a:ext uri="{FF2B5EF4-FFF2-40B4-BE49-F238E27FC236}">
                <a16:creationId xmlns:a16="http://schemas.microsoft.com/office/drawing/2014/main" id="{DD8466BF-A340-0951-701E-64CF0B63FAAA}"/>
              </a:ext>
            </a:extLst>
          </p:cNvPr>
          <p:cNvSpPr>
            <a:spLocks noGrp="1"/>
          </p:cNvSpPr>
          <p:nvPr>
            <p:ph idx="1"/>
          </p:nvPr>
        </p:nvSpPr>
        <p:spPr>
          <a:xfrm>
            <a:off x="838200" y="1078174"/>
            <a:ext cx="10515600" cy="5098789"/>
          </a:xfrm>
        </p:spPr>
        <p:txBody>
          <a:bodyPr/>
          <a:lstStyle/>
          <a:p>
            <a:pPr algn="r" rtl="1"/>
            <a:r>
              <a:rPr lang="fa-IR" dirty="0"/>
              <a:t>میکروسکوپ وسیله یی است که برای دیدن اجسام کوچک که توسط چشم قابل دیدن نیست استفاده میشود مانند مشاهده کردن ویروس ها، آمیب، میکروب ها، حجرات نباتی، حجرات حیوانی وغیره درساختمان میکروسکوپ ازدوتا عدسیه محدب استفاده شده است که عدسیه نزدیک به چشم بنام عدسیه چشمی وعدسیه نزدیک به جسم بنام عدسیه شی یاد میشود که عدسیه چشمی ثابت وعدسیه شی متحرک است</a:t>
            </a:r>
          </a:p>
          <a:p>
            <a:pPr marL="0" indent="0" algn="ctr" rtl="1">
              <a:buNone/>
            </a:pPr>
            <a:endParaRPr lang="en-US" dirty="0"/>
          </a:p>
        </p:txBody>
      </p:sp>
      <p:pic>
        <p:nvPicPr>
          <p:cNvPr id="5" name="Picture 4">
            <a:extLst>
              <a:ext uri="{FF2B5EF4-FFF2-40B4-BE49-F238E27FC236}">
                <a16:creationId xmlns:a16="http://schemas.microsoft.com/office/drawing/2014/main" id="{0326C046-6A31-D815-207D-E03D66EF06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9674" y="3179927"/>
            <a:ext cx="3387546" cy="3461540"/>
          </a:xfrm>
          <a:prstGeom prst="rect">
            <a:avLst/>
          </a:prstGeom>
        </p:spPr>
      </p:pic>
      <p:pic>
        <p:nvPicPr>
          <p:cNvPr id="7" name="Picture 6">
            <a:extLst>
              <a:ext uri="{FF2B5EF4-FFF2-40B4-BE49-F238E27FC236}">
                <a16:creationId xmlns:a16="http://schemas.microsoft.com/office/drawing/2014/main" id="{BA3D36E3-9762-2C64-4CED-F3064538FB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4193" y="3169206"/>
            <a:ext cx="4398133" cy="3294601"/>
          </a:xfrm>
          <a:prstGeom prst="rect">
            <a:avLst/>
          </a:prstGeom>
        </p:spPr>
      </p:pic>
    </p:spTree>
    <p:extLst>
      <p:ext uri="{BB962C8B-B14F-4D97-AF65-F5344CB8AC3E}">
        <p14:creationId xmlns:p14="http://schemas.microsoft.com/office/powerpoint/2010/main" val="2689820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B7A96-6D01-CA6A-9785-9E68EDF5153B}"/>
              </a:ext>
            </a:extLst>
          </p:cNvPr>
          <p:cNvSpPr>
            <a:spLocks noGrp="1"/>
          </p:cNvSpPr>
          <p:nvPr>
            <p:ph type="title"/>
          </p:nvPr>
        </p:nvSpPr>
        <p:spPr/>
        <p:txBody>
          <a:bodyPr/>
          <a:lstStyle/>
          <a:p>
            <a:pPr algn="ctr"/>
            <a:r>
              <a:rPr lang="fa-IR" dirty="0"/>
              <a:t>اندازه گیری طول</a:t>
            </a:r>
            <a:endParaRPr lang="en-US" dirty="0"/>
          </a:p>
        </p:txBody>
      </p:sp>
      <p:sp>
        <p:nvSpPr>
          <p:cNvPr id="3" name="Content Placeholder 2">
            <a:extLst>
              <a:ext uri="{FF2B5EF4-FFF2-40B4-BE49-F238E27FC236}">
                <a16:creationId xmlns:a16="http://schemas.microsoft.com/office/drawing/2014/main" id="{AA4CB431-3B8C-EBE1-13B3-B92DF97ED7A9}"/>
              </a:ext>
            </a:extLst>
          </p:cNvPr>
          <p:cNvSpPr>
            <a:spLocks noGrp="1"/>
          </p:cNvSpPr>
          <p:nvPr>
            <p:ph idx="1"/>
          </p:nvPr>
        </p:nvSpPr>
        <p:spPr>
          <a:xfrm>
            <a:off x="838200" y="1531142"/>
            <a:ext cx="10515600" cy="4961733"/>
          </a:xfrm>
        </p:spPr>
        <p:txBody>
          <a:bodyPr>
            <a:normAutofit/>
          </a:bodyPr>
          <a:lstStyle/>
          <a:p>
            <a:pPr algn="r" rtl="1"/>
            <a:r>
              <a:rPr lang="fa-IR" dirty="0"/>
              <a:t>برای اندازه گیری طول ازمتر، خط کش وفیته با اندازه های متفاوت نظربه کاربردشان استفاده صورت میگیرد</a:t>
            </a:r>
          </a:p>
          <a:p>
            <a:pPr algn="r" rtl="1"/>
            <a:r>
              <a:rPr lang="fa-IR" dirty="0"/>
              <a:t>برای اندازه گیری طول های بسیارکوچک ازمیکرومتراستفاده میشود</a:t>
            </a:r>
          </a:p>
          <a:p>
            <a:pPr algn="r" rtl="1"/>
            <a:r>
              <a:rPr lang="fa-IR" dirty="0"/>
              <a:t>برای اندازه گیری قطرداخلی وخارجی نل ها ازورنرکالیپراستفاده میشود </a:t>
            </a:r>
            <a:endParaRPr lang="en-US" dirty="0"/>
          </a:p>
          <a:p>
            <a:pPr algn="r" rtl="1"/>
            <a:endParaRPr lang="en-US" dirty="0"/>
          </a:p>
          <a:p>
            <a:pPr algn="r" rtl="1"/>
            <a:endParaRPr lang="en-US" dirty="0"/>
          </a:p>
          <a:p>
            <a:pPr algn="r" rtl="1"/>
            <a:endParaRPr lang="en-US" dirty="0"/>
          </a:p>
          <a:p>
            <a:pPr algn="r" rtl="1"/>
            <a:endParaRPr lang="en-US" dirty="0"/>
          </a:p>
          <a:p>
            <a:pPr marL="0" indent="0" algn="r" rtl="1">
              <a:buNone/>
            </a:pPr>
            <a:endParaRPr lang="en-US" dirty="0"/>
          </a:p>
          <a:p>
            <a:pPr marL="0" indent="0" algn="r" rtl="1">
              <a:buNone/>
            </a:pPr>
            <a:r>
              <a:rPr lang="fa-IR" dirty="0"/>
              <a:t>   متر                  خط کش                    میکرومتر                     ورنرکالیپر</a:t>
            </a:r>
            <a:endParaRPr lang="en-US" dirty="0"/>
          </a:p>
        </p:txBody>
      </p:sp>
      <p:pic>
        <p:nvPicPr>
          <p:cNvPr id="5" name="Picture 4">
            <a:extLst>
              <a:ext uri="{FF2B5EF4-FFF2-40B4-BE49-F238E27FC236}">
                <a16:creationId xmlns:a16="http://schemas.microsoft.com/office/drawing/2014/main" id="{6F6EEAC1-10CB-B12B-FFA5-D1640C86D9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3439" y="4001294"/>
            <a:ext cx="2486025" cy="1657350"/>
          </a:xfrm>
          <a:prstGeom prst="rect">
            <a:avLst/>
          </a:prstGeom>
        </p:spPr>
      </p:pic>
      <p:pic>
        <p:nvPicPr>
          <p:cNvPr id="7" name="Picture 6">
            <a:extLst>
              <a:ext uri="{FF2B5EF4-FFF2-40B4-BE49-F238E27FC236}">
                <a16:creationId xmlns:a16="http://schemas.microsoft.com/office/drawing/2014/main" id="{0F9DE0A2-0A92-56A2-32A6-8533484348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3119" y="4001294"/>
            <a:ext cx="2428875" cy="1876425"/>
          </a:xfrm>
          <a:prstGeom prst="rect">
            <a:avLst/>
          </a:prstGeom>
        </p:spPr>
      </p:pic>
      <p:pic>
        <p:nvPicPr>
          <p:cNvPr id="9" name="Picture 8">
            <a:extLst>
              <a:ext uri="{FF2B5EF4-FFF2-40B4-BE49-F238E27FC236}">
                <a16:creationId xmlns:a16="http://schemas.microsoft.com/office/drawing/2014/main" id="{6260FC9B-FFF2-D9A3-838D-DEB24F7844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4766" y="4167187"/>
            <a:ext cx="2862987" cy="1325563"/>
          </a:xfrm>
          <a:prstGeom prst="rect">
            <a:avLst/>
          </a:prstGeom>
        </p:spPr>
      </p:pic>
      <p:pic>
        <p:nvPicPr>
          <p:cNvPr id="13" name="Picture 12">
            <a:extLst>
              <a:ext uri="{FF2B5EF4-FFF2-40B4-BE49-F238E27FC236}">
                <a16:creationId xmlns:a16="http://schemas.microsoft.com/office/drawing/2014/main" id="{BBF23055-71BD-9301-E24B-31E59D46BB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536" y="4178718"/>
            <a:ext cx="3370078" cy="1325564"/>
          </a:xfrm>
          <a:prstGeom prst="rect">
            <a:avLst/>
          </a:prstGeom>
        </p:spPr>
      </p:pic>
    </p:spTree>
    <p:extLst>
      <p:ext uri="{BB962C8B-B14F-4D97-AF65-F5344CB8AC3E}">
        <p14:creationId xmlns:p14="http://schemas.microsoft.com/office/powerpoint/2010/main" val="2040249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796F9-3730-C28D-3A81-7995F71C45DA}"/>
              </a:ext>
            </a:extLst>
          </p:cNvPr>
          <p:cNvSpPr>
            <a:spLocks noGrp="1"/>
          </p:cNvSpPr>
          <p:nvPr>
            <p:ph type="title"/>
          </p:nvPr>
        </p:nvSpPr>
        <p:spPr/>
        <p:txBody>
          <a:bodyPr/>
          <a:lstStyle/>
          <a:p>
            <a:pPr algn="ctr"/>
            <a:r>
              <a:rPr lang="fa-IR" dirty="0"/>
              <a:t>واحد زمان</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B96A183-0330-5634-2E3E-BDA11CBB40F7}"/>
                  </a:ext>
                </a:extLst>
              </p:cNvPr>
              <p:cNvSpPr>
                <a:spLocks noGrp="1"/>
              </p:cNvSpPr>
              <p:nvPr>
                <p:ph idx="1"/>
              </p:nvPr>
            </p:nvSpPr>
            <p:spPr/>
            <p:txBody>
              <a:bodyPr>
                <a:normAutofit lnSpcReduction="10000"/>
              </a:bodyPr>
              <a:lstStyle/>
              <a:p>
                <a:pPr algn="r" rtl="1"/>
                <a:r>
                  <a:rPr lang="fa-IR" dirty="0"/>
                  <a:t>واحد زمان درسیستم بین المللی</a:t>
                </a:r>
                <a:r>
                  <a:rPr lang="en-US" dirty="0"/>
                  <a:t> </a:t>
                </a:r>
                <a:r>
                  <a:rPr lang="fa-IR" dirty="0"/>
                  <a:t>(</a:t>
                </a:r>
                <a:r>
                  <a:rPr lang="en-US" dirty="0"/>
                  <a:t>SI</a:t>
                </a:r>
                <a:r>
                  <a:rPr lang="fa-IR" dirty="0"/>
                  <a:t>) ثانیه است ویک ثانیه عبارت از </a:t>
                </a:r>
                <a14:m>
                  <m:oMath xmlns:m="http://schemas.openxmlformats.org/officeDocument/2006/math">
                    <m:f>
                      <m:fPr>
                        <m:ctrlPr>
                          <a:rPr lang="fa-IR" i="1" smtClean="0">
                            <a:latin typeface="Cambria Math" panose="02040503050406030204" pitchFamily="18" charset="0"/>
                          </a:rPr>
                        </m:ctrlPr>
                      </m:fPr>
                      <m:num>
                        <m:r>
                          <a:rPr lang="fa-IR" b="0" i="1" smtClean="0">
                            <a:latin typeface="Cambria Math" panose="02040503050406030204" pitchFamily="18" charset="0"/>
                          </a:rPr>
                          <m:t>1</m:t>
                        </m:r>
                      </m:num>
                      <m:den>
                        <m:r>
                          <a:rPr lang="fa-IR" b="0" i="1" smtClean="0">
                            <a:latin typeface="Cambria Math" panose="02040503050406030204" pitchFamily="18" charset="0"/>
                          </a:rPr>
                          <m:t>86400</m:t>
                        </m:r>
                      </m:den>
                    </m:f>
                  </m:oMath>
                </a14:m>
                <a:r>
                  <a:rPr lang="fa-IR" dirty="0"/>
                  <a:t>  حصه یک شبانه روزاست ویا به عبارت دیگراگریک شبانه روزرا به 86400 حصه مساوی تقسیم نماییم یک حصه آنرا بنام ثانیه یاد میکنند، ثانیه را به </a:t>
                </a:r>
                <a:r>
                  <a:rPr lang="en-US" dirty="0"/>
                  <a:t>s</a:t>
                </a:r>
                <a:r>
                  <a:rPr lang="fa-IR" dirty="0"/>
                  <a:t> نشان میدهند</a:t>
                </a:r>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marL="0" indent="0" algn="r" rtl="1">
                  <a:buNone/>
                </a:pPr>
                <a:r>
                  <a:rPr lang="fa-IR" dirty="0"/>
                  <a:t>                  ساعت مچی                                 ساعت اتومی</a:t>
                </a:r>
                <a:endParaRPr lang="en-US" dirty="0"/>
              </a:p>
              <a:p>
                <a:pPr algn="r" rtl="1"/>
                <a:endParaRPr lang="en-US" dirty="0"/>
              </a:p>
              <a:p>
                <a:pPr algn="r" rtl="1"/>
                <a:endParaRPr lang="en-US" dirty="0"/>
              </a:p>
              <a:p>
                <a:pPr algn="r" rtl="1"/>
                <a:endParaRPr lang="en-US" dirty="0"/>
              </a:p>
              <a:p>
                <a:pPr algn="r" rtl="1"/>
                <a:endParaRPr lang="en-US" dirty="0"/>
              </a:p>
              <a:p>
                <a:pPr algn="r" rtl="1"/>
                <a:endParaRPr lang="fa-IR" dirty="0"/>
              </a:p>
              <a:p>
                <a:pPr marL="0" indent="0" algn="ctr" rtl="1">
                  <a:buNone/>
                </a:pPr>
                <a:endParaRPr lang="en-US" dirty="0"/>
              </a:p>
            </p:txBody>
          </p:sp>
        </mc:Choice>
        <mc:Fallback xmlns="">
          <p:sp>
            <p:nvSpPr>
              <p:cNvPr id="3" name="Content Placeholder 2">
                <a:extLst>
                  <a:ext uri="{FF2B5EF4-FFF2-40B4-BE49-F238E27FC236}">
                    <a16:creationId xmlns:a16="http://schemas.microsoft.com/office/drawing/2014/main" id="{5B96A183-0330-5634-2E3E-BDA11CBB40F7}"/>
                  </a:ext>
                </a:extLst>
              </p:cNvPr>
              <p:cNvSpPr>
                <a:spLocks noGrp="1" noRot="1" noChangeAspect="1" noMove="1" noResize="1" noEditPoints="1" noAdjustHandles="1" noChangeArrowheads="1" noChangeShapeType="1" noTextEdit="1"/>
              </p:cNvSpPr>
              <p:nvPr>
                <p:ph idx="1"/>
              </p:nvPr>
            </p:nvSpPr>
            <p:spPr>
              <a:blipFill>
                <a:blip r:embed="rId2"/>
                <a:stretch>
                  <a:fillRect l="-1159" t="-1681" r="-1159"/>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BA25D7D8-CFC2-300F-B10F-05073C9E9C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4161" y="3385779"/>
            <a:ext cx="2133600" cy="2133600"/>
          </a:xfrm>
          <a:prstGeom prst="rect">
            <a:avLst/>
          </a:prstGeom>
        </p:spPr>
      </p:pic>
      <p:pic>
        <p:nvPicPr>
          <p:cNvPr id="7" name="Picture 6">
            <a:extLst>
              <a:ext uri="{FF2B5EF4-FFF2-40B4-BE49-F238E27FC236}">
                <a16:creationId xmlns:a16="http://schemas.microsoft.com/office/drawing/2014/main" id="{9FC9C85E-0E28-FFC7-1AB6-C35684F4F3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2790" y="3638831"/>
            <a:ext cx="2857500" cy="1600200"/>
          </a:xfrm>
          <a:prstGeom prst="rect">
            <a:avLst/>
          </a:prstGeom>
        </p:spPr>
      </p:pic>
    </p:spTree>
    <p:extLst>
      <p:ext uri="{BB962C8B-B14F-4D97-AF65-F5344CB8AC3E}">
        <p14:creationId xmlns:p14="http://schemas.microsoft.com/office/powerpoint/2010/main" val="2925235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09399-8CA1-6DAD-57FB-1D2FE86B1808}"/>
              </a:ext>
            </a:extLst>
          </p:cNvPr>
          <p:cNvSpPr>
            <a:spLocks noGrp="1"/>
          </p:cNvSpPr>
          <p:nvPr>
            <p:ph type="title"/>
          </p:nvPr>
        </p:nvSpPr>
        <p:spPr/>
        <p:txBody>
          <a:bodyPr/>
          <a:lstStyle/>
          <a:p>
            <a:pPr algn="ctr" rtl="1"/>
            <a:r>
              <a:rPr lang="fa-IR" dirty="0"/>
              <a:t>اندازه گیری زمان</a:t>
            </a:r>
            <a:endParaRPr lang="en-US" dirty="0"/>
          </a:p>
        </p:txBody>
      </p:sp>
      <p:sp>
        <p:nvSpPr>
          <p:cNvPr id="3" name="Content Placeholder 2">
            <a:extLst>
              <a:ext uri="{FF2B5EF4-FFF2-40B4-BE49-F238E27FC236}">
                <a16:creationId xmlns:a16="http://schemas.microsoft.com/office/drawing/2014/main" id="{17C1F6E0-B1DB-B862-D11E-A40AD96F2160}"/>
              </a:ext>
            </a:extLst>
          </p:cNvPr>
          <p:cNvSpPr>
            <a:spLocks noGrp="1"/>
          </p:cNvSpPr>
          <p:nvPr>
            <p:ph idx="1"/>
          </p:nvPr>
        </p:nvSpPr>
        <p:spPr>
          <a:xfrm>
            <a:off x="885896" y="1487606"/>
            <a:ext cx="10515600" cy="5158854"/>
          </a:xfrm>
        </p:spPr>
        <p:txBody>
          <a:bodyPr>
            <a:normAutofit fontScale="92500" lnSpcReduction="10000"/>
          </a:bodyPr>
          <a:lstStyle/>
          <a:p>
            <a:pPr algn="r" rtl="1"/>
            <a:r>
              <a:rPr lang="fa-IR" dirty="0"/>
              <a:t>زمان توسط ساعت اندازه گیری میشود که درابتدا ساعت های آفتابی، بعدازآن ساعت های شنی، سپس ساعت های دیواری وساعت های مچی استفاده شده است که باگذشت زمان دقت ساعت ها بیشترشده وبهترین نوع ساعت ها، ساعت های اتومی است که دقت آنها درحدود یک ثانیه درسیصد هزارسال است</a:t>
            </a:r>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marL="0" indent="0" algn="r" rtl="1">
              <a:buNone/>
            </a:pPr>
            <a:r>
              <a:rPr lang="en-US" dirty="0"/>
              <a:t>    </a:t>
            </a:r>
            <a:endParaRPr lang="fa-IR" dirty="0"/>
          </a:p>
          <a:p>
            <a:pPr marL="0" indent="0" algn="r" rtl="1">
              <a:buNone/>
            </a:pPr>
            <a:r>
              <a:rPr lang="fa-IR" dirty="0"/>
              <a:t>      </a:t>
            </a:r>
            <a:endParaRPr lang="en-US" dirty="0"/>
          </a:p>
          <a:p>
            <a:pPr marL="0" indent="0" algn="r" rtl="1">
              <a:buNone/>
            </a:pPr>
            <a:r>
              <a:rPr lang="fa-IR" dirty="0"/>
              <a:t>       ساعت آفتابی                     ساعت ریگی            ساعت دیواری            ساعت مچی</a:t>
            </a:r>
            <a:endParaRPr lang="en-US" dirty="0"/>
          </a:p>
          <a:p>
            <a:pPr algn="r" rtl="1"/>
            <a:endParaRPr lang="en-US" dirty="0"/>
          </a:p>
          <a:p>
            <a:pPr algn="r" rtl="1"/>
            <a:endParaRPr lang="en-US" dirty="0"/>
          </a:p>
          <a:p>
            <a:pPr algn="r" rtl="1"/>
            <a:endParaRPr lang="en-US" dirty="0"/>
          </a:p>
          <a:p>
            <a:pPr algn="r" rtl="1"/>
            <a:endParaRPr lang="en-US" dirty="0"/>
          </a:p>
          <a:p>
            <a:pPr marL="0" indent="0" algn="r" rtl="1">
              <a:buNone/>
            </a:pPr>
            <a:endParaRPr lang="fa-IR" dirty="0"/>
          </a:p>
          <a:p>
            <a:pPr marL="0" indent="0" algn="ctr" rtl="1">
              <a:buNone/>
            </a:pPr>
            <a:endParaRPr lang="fa-IR" dirty="0"/>
          </a:p>
        </p:txBody>
      </p:sp>
      <p:pic>
        <p:nvPicPr>
          <p:cNvPr id="5" name="Picture 4">
            <a:extLst>
              <a:ext uri="{FF2B5EF4-FFF2-40B4-BE49-F238E27FC236}">
                <a16:creationId xmlns:a16="http://schemas.microsoft.com/office/drawing/2014/main" id="{3B5C9746-558A-F9D9-DC3C-E1D23FF73D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5265" y="3319816"/>
            <a:ext cx="3133415" cy="2303060"/>
          </a:xfrm>
          <a:prstGeom prst="rect">
            <a:avLst/>
          </a:prstGeom>
        </p:spPr>
      </p:pic>
      <p:pic>
        <p:nvPicPr>
          <p:cNvPr id="7" name="Picture 6">
            <a:extLst>
              <a:ext uri="{FF2B5EF4-FFF2-40B4-BE49-F238E27FC236}">
                <a16:creationId xmlns:a16="http://schemas.microsoft.com/office/drawing/2014/main" id="{5CFE77FA-2E3A-F9EF-C1D6-3F6F477F8E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4965" y="3237928"/>
            <a:ext cx="1743075" cy="2619375"/>
          </a:xfrm>
          <a:prstGeom prst="rect">
            <a:avLst/>
          </a:prstGeom>
        </p:spPr>
      </p:pic>
      <p:pic>
        <p:nvPicPr>
          <p:cNvPr id="6" name="Picture 5">
            <a:extLst>
              <a:ext uri="{FF2B5EF4-FFF2-40B4-BE49-F238E27FC236}">
                <a16:creationId xmlns:a16="http://schemas.microsoft.com/office/drawing/2014/main" id="{C08BA7C3-EF81-1B2C-46DB-B3AE9BE4C7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7307" y="2613270"/>
            <a:ext cx="3361304" cy="3361304"/>
          </a:xfrm>
          <a:prstGeom prst="rect">
            <a:avLst/>
          </a:prstGeom>
        </p:spPr>
      </p:pic>
      <p:pic>
        <p:nvPicPr>
          <p:cNvPr id="9" name="Picture 8">
            <a:extLst>
              <a:ext uri="{FF2B5EF4-FFF2-40B4-BE49-F238E27FC236}">
                <a16:creationId xmlns:a16="http://schemas.microsoft.com/office/drawing/2014/main" id="{705A2AD9-A27F-25BD-3D08-7ED1976CB7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9349" y="3178935"/>
            <a:ext cx="2812434" cy="2812434"/>
          </a:xfrm>
          <a:prstGeom prst="rect">
            <a:avLst/>
          </a:prstGeom>
        </p:spPr>
      </p:pic>
    </p:spTree>
    <p:extLst>
      <p:ext uri="{BB962C8B-B14F-4D97-AF65-F5344CB8AC3E}">
        <p14:creationId xmlns:p14="http://schemas.microsoft.com/office/powerpoint/2010/main" val="27700155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2533</TotalTime>
  <Words>4099</Words>
  <Application>Microsoft Office PowerPoint</Application>
  <PresentationFormat>Widescreen</PresentationFormat>
  <Paragraphs>369</Paragraphs>
  <Slides>67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67</vt:i4>
      </vt:variant>
    </vt:vector>
  </HeadingPairs>
  <TitlesOfParts>
    <vt:vector size="72" baseType="lpstr">
      <vt:lpstr>Arial</vt:lpstr>
      <vt:lpstr>Calibri</vt:lpstr>
      <vt:lpstr>Calibri Light</vt:lpstr>
      <vt:lpstr>Cambria Math</vt:lpstr>
      <vt:lpstr>Office Theme</vt:lpstr>
      <vt:lpstr>فزیک صنف هفتم</vt:lpstr>
      <vt:lpstr>اهمیت اندازه گیری</vt:lpstr>
      <vt:lpstr>سیستم بین المللی واحدات</vt:lpstr>
      <vt:lpstr>سیستم F.P.S</vt:lpstr>
      <vt:lpstr>واحدهای اندازه گیری</vt:lpstr>
      <vt:lpstr>واحد طول</vt:lpstr>
      <vt:lpstr>اندازه گیری طول</vt:lpstr>
      <vt:lpstr>واحد زمان</vt:lpstr>
      <vt:lpstr>اندازه گیری زمان</vt:lpstr>
      <vt:lpstr>واحدکتله</vt:lpstr>
      <vt:lpstr>اندازه گیری کتله</vt:lpstr>
      <vt:lpstr>جدول واحدات اصلی یا اساسی</vt:lpstr>
      <vt:lpstr>2 – واحدهای فرعی</vt:lpstr>
      <vt:lpstr>دقت دراندازه گیری</vt:lpstr>
      <vt:lpstr>فصل دوم قوه</vt:lpstr>
      <vt:lpstr>اثرهای قوه</vt:lpstr>
      <vt:lpstr>واحد قوه</vt:lpstr>
      <vt:lpstr>سوالات فعالیت صنفی</vt:lpstr>
      <vt:lpstr>سوالات فعالیت صنفی</vt:lpstr>
      <vt:lpstr>قوه سنج یا دینامومتر</vt:lpstr>
      <vt:lpstr>🧰 انواع قوه‌سنج</vt:lpstr>
      <vt:lpstr>🌟 سوالات صنفی (برای بحث صنفی)</vt:lpstr>
      <vt:lpstr>🌟  (کارخانگی)</vt:lpstr>
      <vt:lpstr>خاصیت وکتوری قوه</vt:lpstr>
      <vt:lpstr>فصل سوم کار، انرژی وتوان</vt:lpstr>
      <vt:lpstr>فورمول وواحد کار</vt:lpstr>
      <vt:lpstr>انرژی</vt:lpstr>
      <vt:lpstr>انواع انرژی</vt:lpstr>
      <vt:lpstr>کاروانرژی</vt:lpstr>
      <vt:lpstr>توان یا طاقت</vt:lpstr>
      <vt:lpstr>واحدات توان</vt:lpstr>
      <vt:lpstr>فصل چهارم فشار</vt:lpstr>
      <vt:lpstr>واحدات فشار</vt:lpstr>
      <vt:lpstr>اثرات فشار</vt:lpstr>
      <vt:lpstr>فشارجو(اتومسفیر)</vt:lpstr>
      <vt:lpstr>فشارمایعات وقانون پاسکال</vt:lpstr>
      <vt:lpstr>قانون پاسکال وکاربردآن</vt:lpstr>
      <vt:lpstr>قوه صعودی وقانون ارشمیدس</vt:lpstr>
      <vt:lpstr>قانون ارشمیدس</vt:lpstr>
      <vt:lpstr>فصل پنجم خواص نور</vt:lpstr>
      <vt:lpstr>نورورویت (دیدن)</vt:lpstr>
      <vt:lpstr>انتشارمستقیم الخط نور</vt:lpstr>
      <vt:lpstr>سایه</vt:lpstr>
      <vt:lpstr>مهتاب گرفتگی (خسوف)</vt:lpstr>
      <vt:lpstr>خورشید گرفتگی (کسوف)</vt:lpstr>
      <vt:lpstr>اجسام نورانی وغیرنورانی</vt:lpstr>
      <vt:lpstr>اجسام غیرنورانی</vt:lpstr>
      <vt:lpstr>اجسام شفاف، نیمه شفاف وکدر</vt:lpstr>
      <vt:lpstr>فصل ششم انعکاس</vt:lpstr>
      <vt:lpstr>عمل متقابل نورباماده (جذب وانعکاس)</vt:lpstr>
      <vt:lpstr>قانون انعکاس</vt:lpstr>
      <vt:lpstr>انواع انعکاس</vt:lpstr>
      <vt:lpstr>آیینه مستوی</vt:lpstr>
      <vt:lpstr>تصویردرآیینه های مستوی</vt:lpstr>
      <vt:lpstr>موارد استفاده ازآیینه های مستوی</vt:lpstr>
      <vt:lpstr>آیینه های کرّوی</vt:lpstr>
      <vt:lpstr>موارداستفاده ازآیینه های کرّوی</vt:lpstr>
      <vt:lpstr>فصل هفتم انکسارنور</vt:lpstr>
      <vt:lpstr>انکسار</vt:lpstr>
      <vt:lpstr>منشور</vt:lpstr>
      <vt:lpstr>عدسیه</vt:lpstr>
      <vt:lpstr>انواع عدسیه ها الف : عدسیه های محدب</vt:lpstr>
      <vt:lpstr>ب : عدسیه های مقعر</vt:lpstr>
      <vt:lpstr>چشم</vt:lpstr>
      <vt:lpstr>چشم</vt:lpstr>
      <vt:lpstr>معایب چشم</vt:lpstr>
      <vt:lpstr>میکروسکوپ</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Alemi</dc:creator>
  <cp:lastModifiedBy>Khalil Sirat_khalil</cp:lastModifiedBy>
  <cp:revision>51</cp:revision>
  <dcterms:created xsi:type="dcterms:W3CDTF">2025-01-07T14:08:53Z</dcterms:created>
  <dcterms:modified xsi:type="dcterms:W3CDTF">2026-01-26T16:33:34Z</dcterms:modified>
</cp:coreProperties>
</file>